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4"/>
  </p:notesMasterIdLst>
  <p:sldIdLst>
    <p:sldId id="256" r:id="rId2"/>
    <p:sldId id="269" r:id="rId3"/>
    <p:sldId id="258" r:id="rId4"/>
    <p:sldId id="285" r:id="rId5"/>
    <p:sldId id="286" r:id="rId6"/>
    <p:sldId id="278" r:id="rId7"/>
    <p:sldId id="265" r:id="rId8"/>
    <p:sldId id="273" r:id="rId9"/>
    <p:sldId id="275" r:id="rId10"/>
    <p:sldId id="267" r:id="rId11"/>
    <p:sldId id="281" r:id="rId12"/>
    <p:sldId id="259" r:id="rId13"/>
    <p:sldId id="271" r:id="rId14"/>
    <p:sldId id="272" r:id="rId15"/>
    <p:sldId id="260" r:id="rId16"/>
    <p:sldId id="261" r:id="rId17"/>
    <p:sldId id="276" r:id="rId18"/>
    <p:sldId id="282" r:id="rId19"/>
    <p:sldId id="283" r:id="rId20"/>
    <p:sldId id="294" r:id="rId21"/>
    <p:sldId id="274" r:id="rId22"/>
    <p:sldId id="295" r:id="rId23"/>
    <p:sldId id="296" r:id="rId24"/>
    <p:sldId id="263" r:id="rId25"/>
    <p:sldId id="277" r:id="rId26"/>
    <p:sldId id="268" r:id="rId27"/>
    <p:sldId id="288" r:id="rId28"/>
    <p:sldId id="284" r:id="rId29"/>
    <p:sldId id="290" r:id="rId30"/>
    <p:sldId id="291" r:id="rId31"/>
    <p:sldId id="293" r:id="rId32"/>
    <p:sldId id="28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nnan" initials="s" lastIdx="0" clrIdx="0">
    <p:extLst>
      <p:ext uri="{19B8F6BF-5375-455C-9EA6-DF929625EA0E}">
        <p15:presenceInfo xmlns:p15="http://schemas.microsoft.com/office/powerpoint/2012/main" userId="shenn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6" autoAdjust="0"/>
    <p:restoredTop sz="94660"/>
  </p:normalViewPr>
  <p:slideViewPr>
    <p:cSldViewPr snapToGrid="0">
      <p:cViewPr varScale="1">
        <p:scale>
          <a:sx n="90" d="100"/>
          <a:sy n="90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097378-4748-486A-AC7F-1A62C4FB1ED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566C39-62BE-4A0B-B302-F8CA3B403481}">
      <dgm:prSet phldrT="[Text]"/>
      <dgm:spPr/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2001</a:t>
          </a:r>
        </a:p>
        <a:p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96FBF7-EEFB-4588-87CA-334477522947}" type="parTrans" cxnId="{C4FA224E-9F7E-4ADE-8603-7191459DDE7E}">
      <dgm:prSet/>
      <dgm:spPr/>
      <dgm:t>
        <a:bodyPr/>
        <a:lstStyle/>
        <a:p>
          <a:endParaRPr lang="en-US"/>
        </a:p>
      </dgm:t>
    </dgm:pt>
    <dgm:pt modelId="{E6C6B332-69EB-4A8B-93D3-23A2E4C3AC7D}" type="sibTrans" cxnId="{C4FA224E-9F7E-4ADE-8603-7191459DDE7E}">
      <dgm:prSet/>
      <dgm:spPr/>
      <dgm:t>
        <a:bodyPr/>
        <a:lstStyle/>
        <a:p>
          <a:endParaRPr lang="en-US"/>
        </a:p>
      </dgm:t>
    </dgm:pt>
    <dgm:pt modelId="{F7C9C74A-6DFC-4CCD-9FE9-6C5479B809C6}">
      <dgm:prSet phldrT="[Text]"/>
      <dgm:spPr/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2004</a:t>
          </a:r>
        </a:p>
        <a:p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AED67F-9B30-4AB2-90D0-9ED20E7EDA01}" type="parTrans" cxnId="{A343E50D-C01B-4908-9B0A-00734EA9AD12}">
      <dgm:prSet/>
      <dgm:spPr/>
      <dgm:t>
        <a:bodyPr/>
        <a:lstStyle/>
        <a:p>
          <a:endParaRPr lang="en-US"/>
        </a:p>
      </dgm:t>
    </dgm:pt>
    <dgm:pt modelId="{4C8542F8-14CD-432C-87BB-6183380BFE4C}" type="sibTrans" cxnId="{A343E50D-C01B-4908-9B0A-00734EA9AD12}">
      <dgm:prSet/>
      <dgm:spPr/>
      <dgm:t>
        <a:bodyPr/>
        <a:lstStyle/>
        <a:p>
          <a:endParaRPr lang="en-US"/>
        </a:p>
      </dgm:t>
    </dgm:pt>
    <dgm:pt modelId="{2EF90EB3-9502-4DA0-A9D3-405A9C0FF1AE}">
      <dgm:prSet phldrT="[Text]"/>
      <dgm:spPr/>
      <dgm:t>
        <a:bodyPr/>
        <a:lstStyle/>
        <a:p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2005</a:t>
          </a:r>
        </a:p>
        <a:p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96E20D-5163-48D9-942A-65880E930A49}" type="parTrans" cxnId="{C9106073-0EA4-44FA-AF82-82D1A20CB1ED}">
      <dgm:prSet/>
      <dgm:spPr/>
      <dgm:t>
        <a:bodyPr/>
        <a:lstStyle/>
        <a:p>
          <a:endParaRPr lang="en-US"/>
        </a:p>
      </dgm:t>
    </dgm:pt>
    <dgm:pt modelId="{AAC3DC76-5540-4FB3-912A-DE90491967E9}" type="sibTrans" cxnId="{C9106073-0EA4-44FA-AF82-82D1A20CB1ED}">
      <dgm:prSet/>
      <dgm:spPr/>
      <dgm:t>
        <a:bodyPr/>
        <a:lstStyle/>
        <a:p>
          <a:endParaRPr lang="en-US"/>
        </a:p>
      </dgm:t>
    </dgm:pt>
    <dgm:pt modelId="{CEF12C6C-D651-4BAB-AB49-9804BB847F26}">
      <dgm:prSet phldrT="[Text]"/>
      <dgm:spPr/>
      <dgm:t>
        <a:bodyPr/>
        <a:lstStyle/>
        <a:p>
          <a:r>
            <a:rPr 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2006</a:t>
          </a:r>
        </a:p>
        <a:p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AC6B51-A614-4A81-AE41-21E7CDEE66C4}" type="parTrans" cxnId="{33A088C6-D3F6-46B8-AFF5-FBBE4C953016}">
      <dgm:prSet/>
      <dgm:spPr/>
      <dgm:t>
        <a:bodyPr/>
        <a:lstStyle/>
        <a:p>
          <a:endParaRPr lang="en-US"/>
        </a:p>
      </dgm:t>
    </dgm:pt>
    <dgm:pt modelId="{ACFF2D0E-578B-4C67-96D9-C5D130D8BAA9}" type="sibTrans" cxnId="{33A088C6-D3F6-46B8-AFF5-FBBE4C953016}">
      <dgm:prSet/>
      <dgm:spPr/>
      <dgm:t>
        <a:bodyPr/>
        <a:lstStyle/>
        <a:p>
          <a:endParaRPr lang="en-US"/>
        </a:p>
      </dgm:t>
    </dgm:pt>
    <dgm:pt modelId="{F175142C-7C45-417D-AF8B-E116865A113E}">
      <dgm:prSet phldrT="[Text]"/>
      <dgm:spPr/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2008</a:t>
          </a:r>
        </a:p>
        <a:p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D9A921-4277-4597-ADFE-40FA6DB0F07E}" type="parTrans" cxnId="{DC4782F1-CD62-4633-972C-CDC910031D2A}">
      <dgm:prSet/>
      <dgm:spPr/>
      <dgm:t>
        <a:bodyPr/>
        <a:lstStyle/>
        <a:p>
          <a:endParaRPr lang="en-US"/>
        </a:p>
      </dgm:t>
    </dgm:pt>
    <dgm:pt modelId="{D0E453E5-1CD5-427C-8C7C-67EC76B7BAC6}" type="sibTrans" cxnId="{DC4782F1-CD62-4633-972C-CDC910031D2A}">
      <dgm:prSet/>
      <dgm:spPr/>
      <dgm:t>
        <a:bodyPr/>
        <a:lstStyle/>
        <a:p>
          <a:endParaRPr lang="en-US"/>
        </a:p>
      </dgm:t>
    </dgm:pt>
    <dgm:pt modelId="{699FA68F-DEB7-412D-95E5-9052ABBD2BF4}">
      <dgm:prSet phldrT="[Text]"/>
      <dgm:spPr/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2012</a:t>
          </a:r>
        </a:p>
        <a:p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B4EF43E-EC2D-4AEE-8CE5-F82B532D3D38}" type="parTrans" cxnId="{77539A07-78F0-49F2-8C01-616A4C83E656}">
      <dgm:prSet/>
      <dgm:spPr/>
      <dgm:t>
        <a:bodyPr/>
        <a:lstStyle/>
        <a:p>
          <a:endParaRPr lang="en-US"/>
        </a:p>
      </dgm:t>
    </dgm:pt>
    <dgm:pt modelId="{651A42BA-9C12-4B0C-9C10-0C459CACE210}" type="sibTrans" cxnId="{77539A07-78F0-49F2-8C01-616A4C83E656}">
      <dgm:prSet/>
      <dgm:spPr/>
      <dgm:t>
        <a:bodyPr/>
        <a:lstStyle/>
        <a:p>
          <a:endParaRPr lang="en-US"/>
        </a:p>
      </dgm:t>
    </dgm:pt>
    <dgm:pt modelId="{94D65F38-DF0F-4E26-959C-E76314D8FF2D}">
      <dgm:prSet phldrT="[Text]"/>
      <dgm:spPr/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2016</a:t>
          </a:r>
        </a:p>
        <a:p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D5005FB-A9D8-4383-A5D9-B0C0E18A5EE4}" type="parTrans" cxnId="{10586F4D-5D27-4105-8EC3-4DDD0F0BE449}">
      <dgm:prSet/>
      <dgm:spPr/>
      <dgm:t>
        <a:bodyPr/>
        <a:lstStyle/>
        <a:p>
          <a:endParaRPr lang="en-US"/>
        </a:p>
      </dgm:t>
    </dgm:pt>
    <dgm:pt modelId="{172897D3-E213-4126-8818-0F4178BEC4BD}" type="sibTrans" cxnId="{10586F4D-5D27-4105-8EC3-4DDD0F0BE449}">
      <dgm:prSet/>
      <dgm:spPr/>
      <dgm:t>
        <a:bodyPr/>
        <a:lstStyle/>
        <a:p>
          <a:endParaRPr lang="en-US"/>
        </a:p>
      </dgm:t>
    </dgm:pt>
    <dgm:pt modelId="{06BD68C8-DC0B-40D9-8BA4-A700B9E8340E}" type="pres">
      <dgm:prSet presAssocID="{ED097378-4748-486A-AC7F-1A62C4FB1ED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6F741A-75FE-4F5B-AAF4-E0B8EC56FD22}" type="pres">
      <dgm:prSet presAssocID="{ED097378-4748-486A-AC7F-1A62C4FB1ED9}" presName="arrow" presStyleLbl="bgShp" presStyleIdx="0" presStyleCnt="1"/>
      <dgm:spPr/>
    </dgm:pt>
    <dgm:pt modelId="{4AADDEED-4D60-4E6F-84DE-4BE1BF6E9E5F}" type="pres">
      <dgm:prSet presAssocID="{ED097378-4748-486A-AC7F-1A62C4FB1ED9}" presName="points" presStyleCnt="0"/>
      <dgm:spPr/>
    </dgm:pt>
    <dgm:pt modelId="{0ED84EF4-54C4-4586-8420-F2008F53C36A}" type="pres">
      <dgm:prSet presAssocID="{E2566C39-62BE-4A0B-B302-F8CA3B403481}" presName="compositeA" presStyleCnt="0"/>
      <dgm:spPr/>
    </dgm:pt>
    <dgm:pt modelId="{619C98E5-F17D-4764-81A5-D796716C19D5}" type="pres">
      <dgm:prSet presAssocID="{E2566C39-62BE-4A0B-B302-F8CA3B403481}" presName="textA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31E2AF-F088-4B62-AE6B-ABB8C8FD7626}" type="pres">
      <dgm:prSet presAssocID="{E2566C39-62BE-4A0B-B302-F8CA3B403481}" presName="circleA" presStyleLbl="node1" presStyleIdx="0" presStyleCnt="7"/>
      <dgm:spPr/>
    </dgm:pt>
    <dgm:pt modelId="{E17E5E91-37F2-42B2-B6D9-0813558D6411}" type="pres">
      <dgm:prSet presAssocID="{E2566C39-62BE-4A0B-B302-F8CA3B403481}" presName="spaceA" presStyleCnt="0"/>
      <dgm:spPr/>
    </dgm:pt>
    <dgm:pt modelId="{90081A65-15E5-4DED-AA83-BE83CBBD9543}" type="pres">
      <dgm:prSet presAssocID="{E6C6B332-69EB-4A8B-93D3-23A2E4C3AC7D}" presName="space" presStyleCnt="0"/>
      <dgm:spPr/>
    </dgm:pt>
    <dgm:pt modelId="{4175A8F1-53F9-4D00-87E5-A34F11B84D4C}" type="pres">
      <dgm:prSet presAssocID="{F7C9C74A-6DFC-4CCD-9FE9-6C5479B809C6}" presName="compositeB" presStyleCnt="0"/>
      <dgm:spPr/>
    </dgm:pt>
    <dgm:pt modelId="{23FA388B-B9DB-4B5D-AF8B-1261E28E8B3C}" type="pres">
      <dgm:prSet presAssocID="{F7C9C74A-6DFC-4CCD-9FE9-6C5479B809C6}" presName="textB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FB84D9-2255-416C-91E4-CE7866B17FCC}" type="pres">
      <dgm:prSet presAssocID="{F7C9C74A-6DFC-4CCD-9FE9-6C5479B809C6}" presName="circleB" presStyleLbl="node1" presStyleIdx="1" presStyleCnt="7"/>
      <dgm:spPr/>
    </dgm:pt>
    <dgm:pt modelId="{8EDF3A8B-7102-42A9-AE1E-1564EF6E6818}" type="pres">
      <dgm:prSet presAssocID="{F7C9C74A-6DFC-4CCD-9FE9-6C5479B809C6}" presName="spaceB" presStyleCnt="0"/>
      <dgm:spPr/>
    </dgm:pt>
    <dgm:pt modelId="{3AC9F58D-D104-4C9F-84AC-12210F94B9D8}" type="pres">
      <dgm:prSet presAssocID="{4C8542F8-14CD-432C-87BB-6183380BFE4C}" presName="space" presStyleCnt="0"/>
      <dgm:spPr/>
    </dgm:pt>
    <dgm:pt modelId="{25CBBD01-1EF0-40D1-B800-E476C9072057}" type="pres">
      <dgm:prSet presAssocID="{2EF90EB3-9502-4DA0-A9D3-405A9C0FF1AE}" presName="compositeA" presStyleCnt="0"/>
      <dgm:spPr/>
    </dgm:pt>
    <dgm:pt modelId="{2972A7E3-8F5B-4B96-A09B-E2864E1A2864}" type="pres">
      <dgm:prSet presAssocID="{2EF90EB3-9502-4DA0-A9D3-405A9C0FF1AE}" presName="textA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253327-00C7-49CD-818F-4DD9551AC60C}" type="pres">
      <dgm:prSet presAssocID="{2EF90EB3-9502-4DA0-A9D3-405A9C0FF1AE}" presName="circleA" presStyleLbl="node1" presStyleIdx="2" presStyleCnt="7"/>
      <dgm:spPr/>
    </dgm:pt>
    <dgm:pt modelId="{6E61C092-1852-42CD-BE1D-5A99253DD880}" type="pres">
      <dgm:prSet presAssocID="{2EF90EB3-9502-4DA0-A9D3-405A9C0FF1AE}" presName="spaceA" presStyleCnt="0"/>
      <dgm:spPr/>
    </dgm:pt>
    <dgm:pt modelId="{27265F40-4129-4E5D-869A-002E97ED13B7}" type="pres">
      <dgm:prSet presAssocID="{AAC3DC76-5540-4FB3-912A-DE90491967E9}" presName="space" presStyleCnt="0"/>
      <dgm:spPr/>
    </dgm:pt>
    <dgm:pt modelId="{98D9130C-D860-4794-B30E-3AAB1DBF2992}" type="pres">
      <dgm:prSet presAssocID="{CEF12C6C-D651-4BAB-AB49-9804BB847F26}" presName="compositeB" presStyleCnt="0"/>
      <dgm:spPr/>
    </dgm:pt>
    <dgm:pt modelId="{E5275988-52C0-4BEC-A2E5-B28C9A86283A}" type="pres">
      <dgm:prSet presAssocID="{CEF12C6C-D651-4BAB-AB49-9804BB847F26}" presName="textB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874911-F8C7-4475-87D2-3BBA6EC769B7}" type="pres">
      <dgm:prSet presAssocID="{CEF12C6C-D651-4BAB-AB49-9804BB847F26}" presName="circleB" presStyleLbl="node1" presStyleIdx="3" presStyleCnt="7"/>
      <dgm:spPr/>
    </dgm:pt>
    <dgm:pt modelId="{094F34DF-AB9F-4C9C-9B4B-0517EFFC1039}" type="pres">
      <dgm:prSet presAssocID="{CEF12C6C-D651-4BAB-AB49-9804BB847F26}" presName="spaceB" presStyleCnt="0"/>
      <dgm:spPr/>
    </dgm:pt>
    <dgm:pt modelId="{0C1925BA-4091-4952-9C8C-1120A9CF85C7}" type="pres">
      <dgm:prSet presAssocID="{ACFF2D0E-578B-4C67-96D9-C5D130D8BAA9}" presName="space" presStyleCnt="0"/>
      <dgm:spPr/>
    </dgm:pt>
    <dgm:pt modelId="{7E985D8D-9D79-4E6D-B161-BC0297F3EB33}" type="pres">
      <dgm:prSet presAssocID="{F175142C-7C45-417D-AF8B-E116865A113E}" presName="compositeA" presStyleCnt="0"/>
      <dgm:spPr/>
    </dgm:pt>
    <dgm:pt modelId="{2B7778CB-7CB9-4E7F-B1A2-CF2F1AC6CE19}" type="pres">
      <dgm:prSet presAssocID="{F175142C-7C45-417D-AF8B-E116865A113E}" presName="textA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A1EA87-DA8E-463D-87F4-66238F722C6C}" type="pres">
      <dgm:prSet presAssocID="{F175142C-7C45-417D-AF8B-E116865A113E}" presName="circleA" presStyleLbl="node1" presStyleIdx="4" presStyleCnt="7"/>
      <dgm:spPr/>
    </dgm:pt>
    <dgm:pt modelId="{1ABA0CB8-2408-4781-BA95-808253375821}" type="pres">
      <dgm:prSet presAssocID="{F175142C-7C45-417D-AF8B-E116865A113E}" presName="spaceA" presStyleCnt="0"/>
      <dgm:spPr/>
    </dgm:pt>
    <dgm:pt modelId="{60F13E7F-249E-4008-8BAB-F85C4DC121D8}" type="pres">
      <dgm:prSet presAssocID="{D0E453E5-1CD5-427C-8C7C-67EC76B7BAC6}" presName="space" presStyleCnt="0"/>
      <dgm:spPr/>
    </dgm:pt>
    <dgm:pt modelId="{875F6E95-7671-4887-8BE3-FAD8CD2976DB}" type="pres">
      <dgm:prSet presAssocID="{699FA68F-DEB7-412D-95E5-9052ABBD2BF4}" presName="compositeB" presStyleCnt="0"/>
      <dgm:spPr/>
    </dgm:pt>
    <dgm:pt modelId="{1B21D570-F6B1-4A4D-B1D8-D9CD0A6282CE}" type="pres">
      <dgm:prSet presAssocID="{699FA68F-DEB7-412D-95E5-9052ABBD2BF4}" presName="textB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F02836-A662-4320-BE73-3BE58D9201C8}" type="pres">
      <dgm:prSet presAssocID="{699FA68F-DEB7-412D-95E5-9052ABBD2BF4}" presName="circleB" presStyleLbl="node1" presStyleIdx="5" presStyleCnt="7"/>
      <dgm:spPr/>
    </dgm:pt>
    <dgm:pt modelId="{8E44E8EE-F86F-4B15-BE5D-007CAB7C7BBD}" type="pres">
      <dgm:prSet presAssocID="{699FA68F-DEB7-412D-95E5-9052ABBD2BF4}" presName="spaceB" presStyleCnt="0"/>
      <dgm:spPr/>
    </dgm:pt>
    <dgm:pt modelId="{48C3DF58-1D14-43F5-999D-40B509C8CD82}" type="pres">
      <dgm:prSet presAssocID="{651A42BA-9C12-4B0C-9C10-0C459CACE210}" presName="space" presStyleCnt="0"/>
      <dgm:spPr/>
    </dgm:pt>
    <dgm:pt modelId="{D7903DC0-EFE2-425B-B682-BC7A12AA27C9}" type="pres">
      <dgm:prSet presAssocID="{94D65F38-DF0F-4E26-959C-E76314D8FF2D}" presName="compositeA" presStyleCnt="0"/>
      <dgm:spPr/>
    </dgm:pt>
    <dgm:pt modelId="{46EFB233-C29C-4095-A2E9-DDF5A264E65F}" type="pres">
      <dgm:prSet presAssocID="{94D65F38-DF0F-4E26-959C-E76314D8FF2D}" presName="textA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1F2E0-23D4-4399-809B-1C725DBC91F5}" type="pres">
      <dgm:prSet presAssocID="{94D65F38-DF0F-4E26-959C-E76314D8FF2D}" presName="circleA" presStyleLbl="node1" presStyleIdx="6" presStyleCnt="7"/>
      <dgm:spPr/>
    </dgm:pt>
    <dgm:pt modelId="{E6AAE593-BA4F-402A-9878-A2E223DEF6E9}" type="pres">
      <dgm:prSet presAssocID="{94D65F38-DF0F-4E26-959C-E76314D8FF2D}" presName="spaceA" presStyleCnt="0"/>
      <dgm:spPr/>
    </dgm:pt>
  </dgm:ptLst>
  <dgm:cxnLst>
    <dgm:cxn modelId="{C9106073-0EA4-44FA-AF82-82D1A20CB1ED}" srcId="{ED097378-4748-486A-AC7F-1A62C4FB1ED9}" destId="{2EF90EB3-9502-4DA0-A9D3-405A9C0FF1AE}" srcOrd="2" destOrd="0" parTransId="{B996E20D-5163-48D9-942A-65880E930A49}" sibTransId="{AAC3DC76-5540-4FB3-912A-DE90491967E9}"/>
    <dgm:cxn modelId="{51258259-A42D-4BE8-A9DA-E37332F25BB0}" type="presOf" srcId="{2EF90EB3-9502-4DA0-A9D3-405A9C0FF1AE}" destId="{2972A7E3-8F5B-4B96-A09B-E2864E1A2864}" srcOrd="0" destOrd="0" presId="urn:microsoft.com/office/officeart/2005/8/layout/hProcess11"/>
    <dgm:cxn modelId="{04AD9573-B4BD-4123-8CCA-8EDCC8CE65F7}" type="presOf" srcId="{94D65F38-DF0F-4E26-959C-E76314D8FF2D}" destId="{46EFB233-C29C-4095-A2E9-DDF5A264E65F}" srcOrd="0" destOrd="0" presId="urn:microsoft.com/office/officeart/2005/8/layout/hProcess11"/>
    <dgm:cxn modelId="{7928C43F-76F8-4F2C-8EA5-8C7E4FB479F1}" type="presOf" srcId="{F175142C-7C45-417D-AF8B-E116865A113E}" destId="{2B7778CB-7CB9-4E7F-B1A2-CF2F1AC6CE19}" srcOrd="0" destOrd="0" presId="urn:microsoft.com/office/officeart/2005/8/layout/hProcess11"/>
    <dgm:cxn modelId="{77539A07-78F0-49F2-8C01-616A4C83E656}" srcId="{ED097378-4748-486A-AC7F-1A62C4FB1ED9}" destId="{699FA68F-DEB7-412D-95E5-9052ABBD2BF4}" srcOrd="5" destOrd="0" parTransId="{AB4EF43E-EC2D-4AEE-8CE5-F82B532D3D38}" sibTransId="{651A42BA-9C12-4B0C-9C10-0C459CACE210}"/>
    <dgm:cxn modelId="{33A088C6-D3F6-46B8-AFF5-FBBE4C953016}" srcId="{ED097378-4748-486A-AC7F-1A62C4FB1ED9}" destId="{CEF12C6C-D651-4BAB-AB49-9804BB847F26}" srcOrd="3" destOrd="0" parTransId="{6EAC6B51-A614-4A81-AE41-21E7CDEE66C4}" sibTransId="{ACFF2D0E-578B-4C67-96D9-C5D130D8BAA9}"/>
    <dgm:cxn modelId="{273FB45B-C770-459E-9393-22770AC07CB5}" type="presOf" srcId="{F7C9C74A-6DFC-4CCD-9FE9-6C5479B809C6}" destId="{23FA388B-B9DB-4B5D-AF8B-1261E28E8B3C}" srcOrd="0" destOrd="0" presId="urn:microsoft.com/office/officeart/2005/8/layout/hProcess11"/>
    <dgm:cxn modelId="{A343E50D-C01B-4908-9B0A-00734EA9AD12}" srcId="{ED097378-4748-486A-AC7F-1A62C4FB1ED9}" destId="{F7C9C74A-6DFC-4CCD-9FE9-6C5479B809C6}" srcOrd="1" destOrd="0" parTransId="{6FAED67F-9B30-4AB2-90D0-9ED20E7EDA01}" sibTransId="{4C8542F8-14CD-432C-87BB-6183380BFE4C}"/>
    <dgm:cxn modelId="{46AE8E3D-56F9-464E-B393-98CCE8D0E926}" type="presOf" srcId="{699FA68F-DEB7-412D-95E5-9052ABBD2BF4}" destId="{1B21D570-F6B1-4A4D-B1D8-D9CD0A6282CE}" srcOrd="0" destOrd="0" presId="urn:microsoft.com/office/officeart/2005/8/layout/hProcess11"/>
    <dgm:cxn modelId="{4A42D6D9-9138-4A3A-81DE-4D5475BA7898}" type="presOf" srcId="{ED097378-4748-486A-AC7F-1A62C4FB1ED9}" destId="{06BD68C8-DC0B-40D9-8BA4-A700B9E8340E}" srcOrd="0" destOrd="0" presId="urn:microsoft.com/office/officeart/2005/8/layout/hProcess11"/>
    <dgm:cxn modelId="{DC4782F1-CD62-4633-972C-CDC910031D2A}" srcId="{ED097378-4748-486A-AC7F-1A62C4FB1ED9}" destId="{F175142C-7C45-417D-AF8B-E116865A113E}" srcOrd="4" destOrd="0" parTransId="{55D9A921-4277-4597-ADFE-40FA6DB0F07E}" sibTransId="{D0E453E5-1CD5-427C-8C7C-67EC76B7BAC6}"/>
    <dgm:cxn modelId="{C4FA224E-9F7E-4ADE-8603-7191459DDE7E}" srcId="{ED097378-4748-486A-AC7F-1A62C4FB1ED9}" destId="{E2566C39-62BE-4A0B-B302-F8CA3B403481}" srcOrd="0" destOrd="0" parTransId="{B996FBF7-EEFB-4588-87CA-334477522947}" sibTransId="{E6C6B332-69EB-4A8B-93D3-23A2E4C3AC7D}"/>
    <dgm:cxn modelId="{C5BC0E17-8692-4C20-B4D4-D93B0FC38088}" type="presOf" srcId="{E2566C39-62BE-4A0B-B302-F8CA3B403481}" destId="{619C98E5-F17D-4764-81A5-D796716C19D5}" srcOrd="0" destOrd="0" presId="urn:microsoft.com/office/officeart/2005/8/layout/hProcess11"/>
    <dgm:cxn modelId="{BF21805F-2AF0-49CE-AB0B-B01115020D70}" type="presOf" srcId="{CEF12C6C-D651-4BAB-AB49-9804BB847F26}" destId="{E5275988-52C0-4BEC-A2E5-B28C9A86283A}" srcOrd="0" destOrd="0" presId="urn:microsoft.com/office/officeart/2005/8/layout/hProcess11"/>
    <dgm:cxn modelId="{10586F4D-5D27-4105-8EC3-4DDD0F0BE449}" srcId="{ED097378-4748-486A-AC7F-1A62C4FB1ED9}" destId="{94D65F38-DF0F-4E26-959C-E76314D8FF2D}" srcOrd="6" destOrd="0" parTransId="{BD5005FB-A9D8-4383-A5D9-B0C0E18A5EE4}" sibTransId="{172897D3-E213-4126-8818-0F4178BEC4BD}"/>
    <dgm:cxn modelId="{47F1AF3F-C57D-4243-8F8F-421D31577BA9}" type="presParOf" srcId="{06BD68C8-DC0B-40D9-8BA4-A700B9E8340E}" destId="{636F741A-75FE-4F5B-AAF4-E0B8EC56FD22}" srcOrd="0" destOrd="0" presId="urn:microsoft.com/office/officeart/2005/8/layout/hProcess11"/>
    <dgm:cxn modelId="{741C1B0D-5C3F-4AF1-809D-13615BD68050}" type="presParOf" srcId="{06BD68C8-DC0B-40D9-8BA4-A700B9E8340E}" destId="{4AADDEED-4D60-4E6F-84DE-4BE1BF6E9E5F}" srcOrd="1" destOrd="0" presId="urn:microsoft.com/office/officeart/2005/8/layout/hProcess11"/>
    <dgm:cxn modelId="{B2B981AA-9476-4B50-942D-E3CF091E9B78}" type="presParOf" srcId="{4AADDEED-4D60-4E6F-84DE-4BE1BF6E9E5F}" destId="{0ED84EF4-54C4-4586-8420-F2008F53C36A}" srcOrd="0" destOrd="0" presId="urn:microsoft.com/office/officeart/2005/8/layout/hProcess11"/>
    <dgm:cxn modelId="{E66F2D87-3235-44A9-8FD7-90984182EE72}" type="presParOf" srcId="{0ED84EF4-54C4-4586-8420-F2008F53C36A}" destId="{619C98E5-F17D-4764-81A5-D796716C19D5}" srcOrd="0" destOrd="0" presId="urn:microsoft.com/office/officeart/2005/8/layout/hProcess11"/>
    <dgm:cxn modelId="{E8AC4FE8-8C32-4F26-9B0E-814B3D8830C9}" type="presParOf" srcId="{0ED84EF4-54C4-4586-8420-F2008F53C36A}" destId="{4131E2AF-F088-4B62-AE6B-ABB8C8FD7626}" srcOrd="1" destOrd="0" presId="urn:microsoft.com/office/officeart/2005/8/layout/hProcess11"/>
    <dgm:cxn modelId="{BE53FED4-80A3-4774-8C24-F2F6C72C0645}" type="presParOf" srcId="{0ED84EF4-54C4-4586-8420-F2008F53C36A}" destId="{E17E5E91-37F2-42B2-B6D9-0813558D6411}" srcOrd="2" destOrd="0" presId="urn:microsoft.com/office/officeart/2005/8/layout/hProcess11"/>
    <dgm:cxn modelId="{A0F3F640-6FE9-4530-9231-BFF119EC1D71}" type="presParOf" srcId="{4AADDEED-4D60-4E6F-84DE-4BE1BF6E9E5F}" destId="{90081A65-15E5-4DED-AA83-BE83CBBD9543}" srcOrd="1" destOrd="0" presId="urn:microsoft.com/office/officeart/2005/8/layout/hProcess11"/>
    <dgm:cxn modelId="{837FD655-4B97-47F8-9E2A-4006A5F84A3A}" type="presParOf" srcId="{4AADDEED-4D60-4E6F-84DE-4BE1BF6E9E5F}" destId="{4175A8F1-53F9-4D00-87E5-A34F11B84D4C}" srcOrd="2" destOrd="0" presId="urn:microsoft.com/office/officeart/2005/8/layout/hProcess11"/>
    <dgm:cxn modelId="{4E052008-35F2-48C0-9462-5AAFD7E260E4}" type="presParOf" srcId="{4175A8F1-53F9-4D00-87E5-A34F11B84D4C}" destId="{23FA388B-B9DB-4B5D-AF8B-1261E28E8B3C}" srcOrd="0" destOrd="0" presId="urn:microsoft.com/office/officeart/2005/8/layout/hProcess11"/>
    <dgm:cxn modelId="{B542A59F-3851-430C-9A20-E7A4C4CD5E45}" type="presParOf" srcId="{4175A8F1-53F9-4D00-87E5-A34F11B84D4C}" destId="{A9FB84D9-2255-416C-91E4-CE7866B17FCC}" srcOrd="1" destOrd="0" presId="urn:microsoft.com/office/officeart/2005/8/layout/hProcess11"/>
    <dgm:cxn modelId="{502720A9-EBF4-4D5E-BDD6-0189EDB63BF2}" type="presParOf" srcId="{4175A8F1-53F9-4D00-87E5-A34F11B84D4C}" destId="{8EDF3A8B-7102-42A9-AE1E-1564EF6E6818}" srcOrd="2" destOrd="0" presId="urn:microsoft.com/office/officeart/2005/8/layout/hProcess11"/>
    <dgm:cxn modelId="{127FCC42-C173-4B34-9AEF-65EED7F1FE60}" type="presParOf" srcId="{4AADDEED-4D60-4E6F-84DE-4BE1BF6E9E5F}" destId="{3AC9F58D-D104-4C9F-84AC-12210F94B9D8}" srcOrd="3" destOrd="0" presId="urn:microsoft.com/office/officeart/2005/8/layout/hProcess11"/>
    <dgm:cxn modelId="{58D6F1FB-F7F8-4C36-8F8D-9CE104198893}" type="presParOf" srcId="{4AADDEED-4D60-4E6F-84DE-4BE1BF6E9E5F}" destId="{25CBBD01-1EF0-40D1-B800-E476C9072057}" srcOrd="4" destOrd="0" presId="urn:microsoft.com/office/officeart/2005/8/layout/hProcess11"/>
    <dgm:cxn modelId="{07C5D0B9-019F-48A1-BBC9-E45D653F258D}" type="presParOf" srcId="{25CBBD01-1EF0-40D1-B800-E476C9072057}" destId="{2972A7E3-8F5B-4B96-A09B-E2864E1A2864}" srcOrd="0" destOrd="0" presId="urn:microsoft.com/office/officeart/2005/8/layout/hProcess11"/>
    <dgm:cxn modelId="{F2BC2578-792C-46CA-9952-99FEA724454C}" type="presParOf" srcId="{25CBBD01-1EF0-40D1-B800-E476C9072057}" destId="{07253327-00C7-49CD-818F-4DD9551AC60C}" srcOrd="1" destOrd="0" presId="urn:microsoft.com/office/officeart/2005/8/layout/hProcess11"/>
    <dgm:cxn modelId="{13062F7A-C037-448C-8AA2-26A43795EDEF}" type="presParOf" srcId="{25CBBD01-1EF0-40D1-B800-E476C9072057}" destId="{6E61C092-1852-42CD-BE1D-5A99253DD880}" srcOrd="2" destOrd="0" presId="urn:microsoft.com/office/officeart/2005/8/layout/hProcess11"/>
    <dgm:cxn modelId="{20189F0F-E274-481F-A59F-03EADB5E445D}" type="presParOf" srcId="{4AADDEED-4D60-4E6F-84DE-4BE1BF6E9E5F}" destId="{27265F40-4129-4E5D-869A-002E97ED13B7}" srcOrd="5" destOrd="0" presId="urn:microsoft.com/office/officeart/2005/8/layout/hProcess11"/>
    <dgm:cxn modelId="{5F2085E5-60DE-40E5-B0F5-2665E44D8CD2}" type="presParOf" srcId="{4AADDEED-4D60-4E6F-84DE-4BE1BF6E9E5F}" destId="{98D9130C-D860-4794-B30E-3AAB1DBF2992}" srcOrd="6" destOrd="0" presId="urn:microsoft.com/office/officeart/2005/8/layout/hProcess11"/>
    <dgm:cxn modelId="{E51D80E5-6A5D-4B1F-AB05-B53B4E014C47}" type="presParOf" srcId="{98D9130C-D860-4794-B30E-3AAB1DBF2992}" destId="{E5275988-52C0-4BEC-A2E5-B28C9A86283A}" srcOrd="0" destOrd="0" presId="urn:microsoft.com/office/officeart/2005/8/layout/hProcess11"/>
    <dgm:cxn modelId="{25008C8D-6841-4D2E-B64D-E71CB8D211F5}" type="presParOf" srcId="{98D9130C-D860-4794-B30E-3AAB1DBF2992}" destId="{F7874911-F8C7-4475-87D2-3BBA6EC769B7}" srcOrd="1" destOrd="0" presId="urn:microsoft.com/office/officeart/2005/8/layout/hProcess11"/>
    <dgm:cxn modelId="{4EDCCFCA-F276-4C28-9608-A5734D4C8AE7}" type="presParOf" srcId="{98D9130C-D860-4794-B30E-3AAB1DBF2992}" destId="{094F34DF-AB9F-4C9C-9B4B-0517EFFC1039}" srcOrd="2" destOrd="0" presId="urn:microsoft.com/office/officeart/2005/8/layout/hProcess11"/>
    <dgm:cxn modelId="{549C2926-D13B-4B66-B246-24053C5629ED}" type="presParOf" srcId="{4AADDEED-4D60-4E6F-84DE-4BE1BF6E9E5F}" destId="{0C1925BA-4091-4952-9C8C-1120A9CF85C7}" srcOrd="7" destOrd="0" presId="urn:microsoft.com/office/officeart/2005/8/layout/hProcess11"/>
    <dgm:cxn modelId="{3E6C0D17-2317-4413-8DA1-C5E954698C09}" type="presParOf" srcId="{4AADDEED-4D60-4E6F-84DE-4BE1BF6E9E5F}" destId="{7E985D8D-9D79-4E6D-B161-BC0297F3EB33}" srcOrd="8" destOrd="0" presId="urn:microsoft.com/office/officeart/2005/8/layout/hProcess11"/>
    <dgm:cxn modelId="{64F86572-4236-425F-86E5-C8C97DD55B8B}" type="presParOf" srcId="{7E985D8D-9D79-4E6D-B161-BC0297F3EB33}" destId="{2B7778CB-7CB9-4E7F-B1A2-CF2F1AC6CE19}" srcOrd="0" destOrd="0" presId="urn:microsoft.com/office/officeart/2005/8/layout/hProcess11"/>
    <dgm:cxn modelId="{002A50AC-ACE2-4748-B3C5-4381B45F4C5A}" type="presParOf" srcId="{7E985D8D-9D79-4E6D-B161-BC0297F3EB33}" destId="{C6A1EA87-DA8E-463D-87F4-66238F722C6C}" srcOrd="1" destOrd="0" presId="urn:microsoft.com/office/officeart/2005/8/layout/hProcess11"/>
    <dgm:cxn modelId="{597D9091-6B6E-4BAB-8200-4C97D4822838}" type="presParOf" srcId="{7E985D8D-9D79-4E6D-B161-BC0297F3EB33}" destId="{1ABA0CB8-2408-4781-BA95-808253375821}" srcOrd="2" destOrd="0" presId="urn:microsoft.com/office/officeart/2005/8/layout/hProcess11"/>
    <dgm:cxn modelId="{879D46B2-A5E5-40E4-AFE3-D953E68E40F6}" type="presParOf" srcId="{4AADDEED-4D60-4E6F-84DE-4BE1BF6E9E5F}" destId="{60F13E7F-249E-4008-8BAB-F85C4DC121D8}" srcOrd="9" destOrd="0" presId="urn:microsoft.com/office/officeart/2005/8/layout/hProcess11"/>
    <dgm:cxn modelId="{0298E73B-800B-4223-8950-F45E86B769D9}" type="presParOf" srcId="{4AADDEED-4D60-4E6F-84DE-4BE1BF6E9E5F}" destId="{875F6E95-7671-4887-8BE3-FAD8CD2976DB}" srcOrd="10" destOrd="0" presId="urn:microsoft.com/office/officeart/2005/8/layout/hProcess11"/>
    <dgm:cxn modelId="{5E1F4F63-0F20-49E5-B4C1-698ED6BBA1FB}" type="presParOf" srcId="{875F6E95-7671-4887-8BE3-FAD8CD2976DB}" destId="{1B21D570-F6B1-4A4D-B1D8-D9CD0A6282CE}" srcOrd="0" destOrd="0" presId="urn:microsoft.com/office/officeart/2005/8/layout/hProcess11"/>
    <dgm:cxn modelId="{2539E942-48AC-43F0-BC77-B9531375C48A}" type="presParOf" srcId="{875F6E95-7671-4887-8BE3-FAD8CD2976DB}" destId="{7BF02836-A662-4320-BE73-3BE58D9201C8}" srcOrd="1" destOrd="0" presId="urn:microsoft.com/office/officeart/2005/8/layout/hProcess11"/>
    <dgm:cxn modelId="{C5C99629-4CDA-47D0-9AE7-FA69EE8B224D}" type="presParOf" srcId="{875F6E95-7671-4887-8BE3-FAD8CD2976DB}" destId="{8E44E8EE-F86F-4B15-BE5D-007CAB7C7BBD}" srcOrd="2" destOrd="0" presId="urn:microsoft.com/office/officeart/2005/8/layout/hProcess11"/>
    <dgm:cxn modelId="{69CC87A0-0087-4E7B-B63A-5C78AE78821F}" type="presParOf" srcId="{4AADDEED-4D60-4E6F-84DE-4BE1BF6E9E5F}" destId="{48C3DF58-1D14-43F5-999D-40B509C8CD82}" srcOrd="11" destOrd="0" presId="urn:microsoft.com/office/officeart/2005/8/layout/hProcess11"/>
    <dgm:cxn modelId="{B7B654EC-7AA5-4A64-8B4E-0FE1E094F65D}" type="presParOf" srcId="{4AADDEED-4D60-4E6F-84DE-4BE1BF6E9E5F}" destId="{D7903DC0-EFE2-425B-B682-BC7A12AA27C9}" srcOrd="12" destOrd="0" presId="urn:microsoft.com/office/officeart/2005/8/layout/hProcess11"/>
    <dgm:cxn modelId="{539940DD-D821-4655-9EC9-AE97F4F788F1}" type="presParOf" srcId="{D7903DC0-EFE2-425B-B682-BC7A12AA27C9}" destId="{46EFB233-C29C-4095-A2E9-DDF5A264E65F}" srcOrd="0" destOrd="0" presId="urn:microsoft.com/office/officeart/2005/8/layout/hProcess11"/>
    <dgm:cxn modelId="{0A36D3C9-8277-4D9D-860A-B808BE03535A}" type="presParOf" srcId="{D7903DC0-EFE2-425B-B682-BC7A12AA27C9}" destId="{FF41F2E0-23D4-4399-809B-1C725DBC91F5}" srcOrd="1" destOrd="0" presId="urn:microsoft.com/office/officeart/2005/8/layout/hProcess11"/>
    <dgm:cxn modelId="{80320A3D-55D7-47D1-B403-E6EAA7A73D04}" type="presParOf" srcId="{D7903DC0-EFE2-425B-B682-BC7A12AA27C9}" destId="{E6AAE593-BA4F-402A-9878-A2E223DEF6E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40975875-90C9-4DF6-9B12-C7AFE2AE39EA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3E716406-17AF-4B2A-AA00-69122369C7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27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6406-17AF-4B2A-AA00-69122369C7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34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软雅黑" panose="020B0503020204020204" pitchFamily="34" charset="-122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软雅黑" panose="020B0503020204020204" pitchFamily="34" charset="-122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微软雅黑" panose="020B0503020204020204" pitchFamily="34" charset="-122"/>
              </a:defRPr>
            </a:lvl1pPr>
          </a:lstStyle>
          <a:p>
            <a:fld id="{8E36636D-D922-432D-A958-524484B5923D}" type="datetimeFigureOut">
              <a:rPr lang="en-US" smtClean="0"/>
              <a:pPr/>
              <a:t>4/23/2017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微软雅黑" panose="020B0503020204020204" pitchFamily="34" charset="-122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微软雅黑" panose="020B0503020204020204" pitchFamily="34" charset="-122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微软雅黑" panose="020B0503020204020204" pitchFamily="34" charset="-122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微软雅黑" panose="020B0503020204020204" pitchFamily="34" charset="-122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微软雅黑" panose="020B0503020204020204" pitchFamily="34" charset="-122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微软雅黑" panose="020B0503020204020204" pitchFamily="34" charset="-122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微软雅黑" panose="020B0503020204020204" pitchFamily="34" charset="-122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3" Type="http://schemas.openxmlformats.org/officeDocument/2006/relationships/image" Target="../media/image8.jp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" Type="http://schemas.openxmlformats.org/officeDocument/2006/relationships/image" Target="../media/image7.jpg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1.gif"/><Relationship Id="rId5" Type="http://schemas.openxmlformats.org/officeDocument/2006/relationships/diagramData" Target="../diagrams/data1.xml"/><Relationship Id="rId15" Type="http://schemas.openxmlformats.org/officeDocument/2006/relationships/image" Target="../media/image15.png"/><Relationship Id="rId10" Type="http://schemas.openxmlformats.org/officeDocument/2006/relationships/image" Target="../media/image10.jpg"/><Relationship Id="rId19" Type="http://schemas.openxmlformats.org/officeDocument/2006/relationships/image" Target="../media/image6.png"/><Relationship Id="rId4" Type="http://schemas.openxmlformats.org/officeDocument/2006/relationships/image" Target="../media/image9.jpg"/><Relationship Id="rId9" Type="http://schemas.microsoft.com/office/2007/relationships/diagramDrawing" Target="../diagrams/drawing1.xml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hyperlink" Target="https://forums.unrealengine.com/showthread.php?140006-Lightmass-multi-bounced-sky-lightin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https://forums.unrealengine.com/showthread.php?141594-(Tutorial)-Simi-CelShade-PostProcess-Material-work-with-light-color-point-lights-and-skybo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dragonsn/open_day_sharin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defx.com/community/fx-adventures-in-uncharted-4-a-thiefs-end/" TargetMode="External"/><Relationship Id="rId2" Type="http://schemas.openxmlformats.org/officeDocument/2006/relationships/hyperlink" Target="https://docs.unrealengine.com/latest/INT/Engine/Animation/Tools/VertexAnimationToo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forums.unrealengine.com/showthread.php?70150-Toon-shading-model" TargetMode="External"/><Relationship Id="rId4" Type="http://schemas.openxmlformats.org/officeDocument/2006/relationships/hyperlink" Target="http://blog.baia-network.org/baiablog/2014/12/salvatore-sanfilippo-from-sicily-redis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2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116396"/>
            <a:ext cx="9440034" cy="1828801"/>
          </a:xfrm>
        </p:spPr>
        <p:txBody>
          <a:bodyPr>
            <a:normAutofit fontScale="90000"/>
          </a:bodyPr>
          <a:lstStyle/>
          <a:p>
            <a:r>
              <a:rPr lang="zh-CN" altLang="en-US" sz="6000" dirty="0" smtClean="0">
                <a:ea typeface="微软雅黑" panose="020B0503020204020204" pitchFamily="34" charset="-122"/>
              </a:rPr>
              <a:t>浅谈</a:t>
            </a:r>
            <a:r>
              <a:rPr lang="en-US" altLang="zh-CN" sz="6000" dirty="0" smtClean="0">
                <a:ea typeface="微软雅黑" panose="020B0503020204020204" pitchFamily="34" charset="-122"/>
              </a:rPr>
              <a:t>UE4</a:t>
            </a:r>
            <a:r>
              <a:rPr lang="zh-CN" altLang="en-US" sz="6000" dirty="0">
                <a:ea typeface="微软雅黑" panose="020B0503020204020204" pitchFamily="34" charset="-122"/>
              </a:rPr>
              <a:t>开</a:t>
            </a:r>
            <a:r>
              <a:rPr lang="zh-CN" altLang="en-US" sz="6000" dirty="0" smtClean="0">
                <a:ea typeface="微软雅黑" panose="020B0503020204020204" pitchFamily="34" charset="-122"/>
              </a:rPr>
              <a:t>源</a:t>
            </a:r>
            <a:r>
              <a:rPr lang="zh-CN" altLang="en-US" sz="6000" dirty="0">
                <a:ea typeface="微软雅黑" panose="020B0503020204020204" pitchFamily="34" charset="-122"/>
              </a:rPr>
              <a:t>带</a:t>
            </a:r>
            <a:r>
              <a:rPr lang="zh-CN" altLang="en-US" sz="6000" dirty="0" smtClean="0">
                <a:ea typeface="微软雅黑" panose="020B0503020204020204" pitchFamily="34" charset="-122"/>
              </a:rPr>
              <a:t>来的无限可能</a:t>
            </a:r>
            <a:endParaRPr lang="en-US" altLang="zh-CN" sz="6000" dirty="0">
              <a:ea typeface="微软雅黑" panose="020B0503020204020204" pitchFamily="34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63088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Red Accent  </a:t>
            </a:r>
          </a:p>
          <a:p>
            <a:r>
              <a:rPr lang="zh-CN" altLang="en-US" dirty="0" smtClean="0">
                <a:ea typeface="微软雅黑" panose="020B0503020204020204" pitchFamily="34" charset="-122"/>
              </a:rPr>
              <a:t>沈楠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s</a:t>
            </a:r>
            <a:r>
              <a:rPr lang="en-US" altLang="zh-CN" dirty="0" smtClean="0">
                <a:ea typeface="微软雅黑" panose="020B0503020204020204" pitchFamily="34" charset="-122"/>
              </a:rPr>
              <a:t>hen.nan@red-accent.com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926" y="4649090"/>
            <a:ext cx="1066801" cy="116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2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837700"/>
            <a:ext cx="2915255" cy="4924926"/>
          </a:xfrm>
        </p:spPr>
        <p:txBody>
          <a:bodyPr/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实现</a:t>
            </a:r>
            <a:r>
              <a:rPr lang="en-US" altLang="zh-CN" dirty="0" smtClean="0">
                <a:ea typeface="微软雅黑" panose="020B0503020204020204" pitchFamily="34" charset="-122"/>
              </a:rPr>
              <a:t>: </a:t>
            </a:r>
          </a:p>
          <a:p>
            <a:pPr lvl="1"/>
            <a:r>
              <a:rPr lang="zh-CN" altLang="en-US" dirty="0" smtClean="0">
                <a:ea typeface="微软雅黑" panose="020B0503020204020204" pitchFamily="34" charset="-122"/>
              </a:rPr>
              <a:t>利用实例数据随机数的高位来存储实例索引</a:t>
            </a:r>
            <a:r>
              <a:rPr lang="en-US" altLang="zh-CN" dirty="0" smtClean="0"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ea typeface="微软雅黑" panose="020B0503020204020204" pitchFamily="34" charset="-122"/>
              </a:rPr>
              <a:t>需要修改数行引</a:t>
            </a:r>
            <a:r>
              <a:rPr lang="zh-CN" altLang="en-US" dirty="0">
                <a:ea typeface="微软雅黑" panose="020B0503020204020204" pitchFamily="34" charset="-122"/>
              </a:rPr>
              <a:t>擎</a:t>
            </a:r>
            <a:r>
              <a:rPr lang="zh-CN" altLang="en-US" dirty="0" smtClean="0">
                <a:ea typeface="微软雅黑" panose="020B0503020204020204" pitchFamily="34" charset="-122"/>
              </a:rPr>
              <a:t>代码</a:t>
            </a:r>
            <a:r>
              <a:rPr lang="en-US" altLang="zh-CN" dirty="0" smtClean="0">
                <a:ea typeface="微软雅黑" panose="020B0503020204020204" pitchFamily="34" charset="-122"/>
              </a:rPr>
              <a:t>)</a:t>
            </a:r>
          </a:p>
          <a:p>
            <a:pPr lvl="1"/>
            <a:r>
              <a:rPr lang="zh-CN" altLang="en-US" dirty="0" smtClean="0">
                <a:ea typeface="微软雅黑" panose="020B0503020204020204" pitchFamily="34" charset="-122"/>
              </a:rPr>
              <a:t>把骨骼动画顶点变换数据烘培到贴图中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ea typeface="微软雅黑" panose="020B0503020204020204" pitchFamily="34" charset="-122"/>
              </a:rPr>
              <a:t>在</a:t>
            </a:r>
            <a:r>
              <a:rPr lang="en-US" altLang="zh-CN" dirty="0" smtClean="0">
                <a:ea typeface="微软雅黑" panose="020B0503020204020204" pitchFamily="34" charset="-122"/>
              </a:rPr>
              <a:t>VS</a:t>
            </a:r>
            <a:r>
              <a:rPr lang="zh-CN" altLang="en-US" dirty="0" smtClean="0">
                <a:ea typeface="微软雅黑" panose="020B0503020204020204" pitchFamily="34" charset="-122"/>
              </a:rPr>
              <a:t>中采样顶点动画贴图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进行坐标和法线修正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ea typeface="微软雅黑" panose="020B0503020204020204" pitchFamily="34" charset="-122"/>
              </a:rPr>
              <a:t>通</a:t>
            </a:r>
            <a:r>
              <a:rPr lang="zh-CN" altLang="en-US" dirty="0" smtClean="0">
                <a:ea typeface="微软雅黑" panose="020B0503020204020204" pitchFamily="34" charset="-122"/>
              </a:rPr>
              <a:t>过贴图来实现参数数组的功能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通过实例索引来查找实例相关参数</a:t>
            </a:r>
            <a:endParaRPr lang="en-US" altLang="zh-CN" dirty="0" smtClean="0">
              <a:ea typeface="微软雅黑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499" y="6276177"/>
            <a:ext cx="436676" cy="4749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24" y="969620"/>
            <a:ext cx="8511076" cy="53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7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613954"/>
            <a:ext cx="10353762" cy="5177246"/>
          </a:xfrm>
        </p:spPr>
        <p:txBody>
          <a:bodyPr/>
          <a:lstStyle/>
          <a:p>
            <a:r>
              <a:rPr lang="zh-CN" altLang="en-US" dirty="0" smtClean="0"/>
              <a:t>可以扩展该技术来实现复杂粒子特效。</a:t>
            </a:r>
            <a:endParaRPr lang="en-US" altLang="zh-CN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80" y="1057275"/>
            <a:ext cx="10259077" cy="4906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499" y="6276177"/>
            <a:ext cx="436676" cy="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479" y="1884946"/>
            <a:ext cx="10353762" cy="2646948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ea typeface="微软雅黑" panose="020B0503020204020204" pitchFamily="34" charset="-122"/>
              </a:rPr>
              <a:t>UE4</a:t>
            </a:r>
            <a:r>
              <a:rPr lang="zh-CN" altLang="en-US" sz="5400" dirty="0">
                <a:ea typeface="微软雅黑" panose="020B0503020204020204" pitchFamily="34" charset="-122"/>
              </a:rPr>
              <a:t>开源的划时代意义</a:t>
            </a:r>
            <a:r>
              <a:rPr lang="zh-CN" altLang="en-US" sz="5400" dirty="0" smtClean="0">
                <a:ea typeface="微软雅黑" panose="020B0503020204020204" pitchFamily="34" charset="-122"/>
              </a:rPr>
              <a:t>之二</a:t>
            </a:r>
            <a:r>
              <a:rPr lang="en-US" altLang="zh-CN" sz="5400" dirty="0" smtClean="0">
                <a:ea typeface="微软雅黑" panose="020B0503020204020204" pitchFamily="34" charset="-122"/>
              </a:rPr>
              <a:t>:</a:t>
            </a:r>
            <a:r>
              <a:rPr lang="en-US" altLang="zh-CN" sz="5400" dirty="0">
                <a:ea typeface="微软雅黑" panose="020B0503020204020204" pitchFamily="34" charset="-122"/>
              </a:rPr>
              <a:t/>
            </a:r>
            <a:br>
              <a:rPr lang="en-US" altLang="zh-CN" sz="5400" dirty="0">
                <a:ea typeface="微软雅黑" panose="020B0503020204020204" pitchFamily="34" charset="-122"/>
              </a:rPr>
            </a:br>
            <a:r>
              <a:rPr lang="en-US" altLang="zh-CN" sz="5400" dirty="0" smtClean="0">
                <a:ea typeface="微软雅黑" panose="020B0503020204020204" pitchFamily="34" charset="-122"/>
              </a:rPr>
              <a:t>:</a:t>
            </a:r>
            <a:r>
              <a:rPr lang="zh-CN" altLang="en-US" sz="5400" dirty="0" smtClean="0">
                <a:ea typeface="微软雅黑" panose="020B0503020204020204" pitchFamily="34" charset="-122"/>
              </a:rPr>
              <a:t>定制优化开发环境流程</a:t>
            </a:r>
            <a:endParaRPr lang="zh-CN" altLang="en-US" sz="5400" dirty="0"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499" y="6276177"/>
            <a:ext cx="436676" cy="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7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358" y="786064"/>
            <a:ext cx="10369199" cy="778041"/>
          </a:xfrm>
        </p:spPr>
        <p:txBody>
          <a:bodyPr/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通过阅读引擎源代码，了解</a:t>
            </a:r>
            <a:r>
              <a:rPr lang="en-US" altLang="zh-CN" dirty="0" smtClean="0">
                <a:ea typeface="微软雅黑" panose="020B0503020204020204" pitchFamily="34" charset="-122"/>
              </a:rPr>
              <a:t>UE </a:t>
            </a:r>
            <a:r>
              <a:rPr lang="zh-CN" altLang="en-US" dirty="0" smtClean="0">
                <a:ea typeface="微软雅黑" panose="020B0503020204020204" pitchFamily="34" charset="-122"/>
              </a:rPr>
              <a:t>引擎的编版本流水线</a:t>
            </a:r>
            <a:r>
              <a:rPr lang="zh-CN" altLang="en-US" dirty="0">
                <a:ea typeface="微软雅黑" panose="020B0503020204020204" pitchFamily="34" charset="-122"/>
              </a:rPr>
              <a:t>和</a:t>
            </a:r>
            <a:r>
              <a:rPr lang="en-US" altLang="zh-CN" dirty="0" smtClean="0">
                <a:ea typeface="微软雅黑" panose="020B0503020204020204" pitchFamily="34" charset="-122"/>
              </a:rPr>
              <a:t>UE</a:t>
            </a:r>
            <a:r>
              <a:rPr lang="zh-CN" altLang="en-US" dirty="0" smtClean="0">
                <a:ea typeface="微软雅黑" panose="020B0503020204020204" pitchFamily="34" charset="-122"/>
              </a:rPr>
              <a:t>的反射原理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提高生产效率</a:t>
            </a:r>
            <a:endParaRPr lang="en-US" altLang="zh-CN" dirty="0" smtClean="0">
              <a:ea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890" y="1475875"/>
            <a:ext cx="4495800" cy="2794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9495" y="4630886"/>
            <a:ext cx="1037122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</a:rPr>
              <a:t>+UHT + UBT +</a:t>
            </a:r>
            <a:r>
              <a:rPr lang="en-US" altLang="zh-CN" dirty="0">
                <a:latin typeface="微软雅黑" panose="020B0503020204020204" pitchFamily="34" charset="-122"/>
              </a:rPr>
              <a:t>UAT+ </a:t>
            </a:r>
            <a:r>
              <a:rPr lang="en-US" altLang="zh-CN" dirty="0" smtClean="0">
                <a:latin typeface="微软雅黑" panose="020B0503020204020204" pitchFamily="34" charset="-122"/>
              </a:rPr>
              <a:t>C++</a:t>
            </a:r>
            <a:r>
              <a:rPr lang="zh-CN" altLang="en-US" dirty="0" smtClean="0">
                <a:latin typeface="微软雅黑" panose="020B0503020204020204" pitchFamily="34" charset="-122"/>
              </a:rPr>
              <a:t>编</a:t>
            </a:r>
            <a:r>
              <a:rPr lang="zh-CN" altLang="en-US" dirty="0">
                <a:latin typeface="微软雅黑" panose="020B0503020204020204" pitchFamily="34" charset="-122"/>
              </a:rPr>
              <a:t>译器</a:t>
            </a:r>
            <a:r>
              <a:rPr lang="en-US" altLang="zh-CN" dirty="0">
                <a:latin typeface="微软雅黑" panose="020B0503020204020204" pitchFamily="34" charset="-122"/>
              </a:rPr>
              <a:t> </a:t>
            </a:r>
            <a:endParaRPr lang="en-US" altLang="zh-CN" dirty="0" smtClean="0">
              <a:latin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</a:rPr>
              <a:t>Unreal </a:t>
            </a:r>
            <a:r>
              <a:rPr lang="en-US" altLang="zh-CN" sz="1200" dirty="0">
                <a:latin typeface="微软雅黑" panose="020B0503020204020204" pitchFamily="34" charset="-122"/>
              </a:rPr>
              <a:t>Build Tool (UBT) • Scans solution directory for modules and plug-ins • Determines all modules that need to be rebuilt • Invokes UHT to parse C++ headers • Creates compiler &amp; linker options from .</a:t>
            </a:r>
            <a:r>
              <a:rPr lang="en-US" altLang="zh-CN" sz="1200" dirty="0" err="1">
                <a:latin typeface="微软雅黑" panose="020B0503020204020204" pitchFamily="34" charset="-122"/>
              </a:rPr>
              <a:t>Build.cs</a:t>
            </a:r>
            <a:r>
              <a:rPr lang="en-US" altLang="zh-CN" sz="1200" dirty="0">
                <a:latin typeface="微软雅黑" panose="020B0503020204020204" pitchFamily="34" charset="-122"/>
              </a:rPr>
              <a:t> &amp; .</a:t>
            </a:r>
            <a:r>
              <a:rPr lang="en-US" altLang="zh-CN" sz="1200" dirty="0" err="1">
                <a:latin typeface="微软雅黑" panose="020B0503020204020204" pitchFamily="34" charset="-122"/>
              </a:rPr>
              <a:t>Target.cs</a:t>
            </a:r>
            <a:r>
              <a:rPr lang="en-US" altLang="zh-CN" sz="1200" dirty="0">
                <a:latin typeface="微软雅黑" panose="020B0503020204020204" pitchFamily="34" charset="-122"/>
              </a:rPr>
              <a:t> • Executes platform specific compilers (</a:t>
            </a:r>
            <a:r>
              <a:rPr lang="en-US" altLang="zh-CN" sz="1200" dirty="0" err="1">
                <a:latin typeface="微软雅黑" panose="020B0503020204020204" pitchFamily="34" charset="-122"/>
              </a:rPr>
              <a:t>VisualStudio</a:t>
            </a:r>
            <a:r>
              <a:rPr lang="en-US" altLang="zh-CN" sz="1200" dirty="0">
                <a:latin typeface="微软雅黑" panose="020B0503020204020204" pitchFamily="34" charset="-122"/>
              </a:rPr>
              <a:t>, LLVM)</a:t>
            </a:r>
          </a:p>
          <a:p>
            <a:r>
              <a:rPr lang="en-US" altLang="zh-CN" sz="1200" dirty="0">
                <a:latin typeface="微软雅黑" panose="020B0503020204020204" pitchFamily="34" charset="-122"/>
              </a:rPr>
              <a:t>Unreal Header Tool (UHT) • Written in C++ • Parses all C++ headers containing </a:t>
            </a:r>
            <a:r>
              <a:rPr lang="en-US" altLang="zh-CN" sz="1200" dirty="0" err="1">
                <a:latin typeface="微软雅黑" panose="020B0503020204020204" pitchFamily="34" charset="-122"/>
              </a:rPr>
              <a:t>UClasses</a:t>
            </a:r>
            <a:r>
              <a:rPr lang="en-US" altLang="zh-CN" sz="1200" dirty="0">
                <a:latin typeface="微软雅黑" panose="020B0503020204020204" pitchFamily="34" charset="-122"/>
              </a:rPr>
              <a:t> • Generates glue code for all Unreal classes &amp; functions • Generated files stored in Intermediates </a:t>
            </a:r>
            <a:r>
              <a:rPr lang="en-US" altLang="zh-CN" sz="1200" dirty="0" smtClean="0">
                <a:latin typeface="微软雅黑" panose="020B0503020204020204" pitchFamily="34" charset="-122"/>
              </a:rPr>
              <a:t>directory</a:t>
            </a:r>
          </a:p>
          <a:p>
            <a:r>
              <a:rPr lang="en-US" altLang="zh-CN" sz="1200" dirty="0">
                <a:latin typeface="微软雅黑" panose="020B0503020204020204" pitchFamily="34" charset="-122"/>
              </a:rPr>
              <a:t>Unreal Automation Tool (UAT) • Written in C# (may convert to C++ in the future) • Automates repetitive tasks through Automation Scripts • Build, cook, package, deploy and launch projects • Invokes UBT for compilation</a:t>
            </a:r>
            <a:endParaRPr lang="zh-CN" altLang="en-US" sz="1200" dirty="0">
              <a:latin typeface="微软雅黑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499" y="6276177"/>
            <a:ext cx="436676" cy="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4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529389"/>
            <a:ext cx="10353762" cy="5261811"/>
          </a:xfrm>
        </p:spPr>
        <p:txBody>
          <a:bodyPr/>
          <a:lstStyle/>
          <a:p>
            <a:r>
              <a:rPr lang="en-US" altLang="zh-CN" dirty="0" smtClean="0">
                <a:ea typeface="微软雅黑" panose="020B0503020204020204" pitchFamily="34" charset="-122"/>
              </a:rPr>
              <a:t>UE4</a:t>
            </a:r>
            <a:r>
              <a:rPr lang="zh-CN" altLang="en-US" dirty="0" smtClean="0">
                <a:ea typeface="微软雅黑" panose="020B0503020204020204" pitchFamily="34" charset="-122"/>
              </a:rPr>
              <a:t>的反射抛弃了</a:t>
            </a:r>
            <a:r>
              <a:rPr lang="en-US" altLang="zh-CN" dirty="0" smtClean="0">
                <a:ea typeface="微软雅黑" panose="020B0503020204020204" pitchFamily="34" charset="-122"/>
              </a:rPr>
              <a:t>UC</a:t>
            </a:r>
            <a:r>
              <a:rPr lang="zh-CN" altLang="en-US" dirty="0" smtClean="0">
                <a:ea typeface="微软雅黑" panose="020B0503020204020204" pitchFamily="34" charset="-122"/>
              </a:rPr>
              <a:t>中声明类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生成头文件的做法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直接在类头文件中用宏来生产反射代码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代码生成在在</a:t>
            </a:r>
            <a:r>
              <a:rPr lang="en-US" altLang="zh-CN" dirty="0" smtClean="0"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ea typeface="微软雅黑" panose="020B0503020204020204" pitchFamily="34" charset="-122"/>
              </a:rPr>
              <a:t>*</a:t>
            </a:r>
            <a:r>
              <a:rPr lang="en-US" altLang="zh-CN" dirty="0" smtClean="0">
                <a:ea typeface="微软雅黑" panose="020B0503020204020204" pitchFamily="34" charset="-122"/>
              </a:rPr>
              <a:t>.</a:t>
            </a:r>
            <a:r>
              <a:rPr lang="en-US" altLang="zh-CN" dirty="0" err="1" smtClean="0">
                <a:ea typeface="微软雅黑" panose="020B0503020204020204" pitchFamily="34" charset="-122"/>
              </a:rPr>
              <a:t>generated.h</a:t>
            </a:r>
            <a:r>
              <a:rPr lang="en-US" altLang="zh-CN" dirty="0" smtClean="0"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ea typeface="微软雅黑" panose="020B0503020204020204" pitchFamily="34" charset="-122"/>
              </a:rPr>
              <a:t>和 *</a:t>
            </a:r>
            <a:r>
              <a:rPr lang="en-US" altLang="zh-CN" dirty="0" smtClean="0">
                <a:ea typeface="微软雅黑" panose="020B0503020204020204" pitchFamily="34" charset="-122"/>
              </a:rPr>
              <a:t>.generated.*.</a:t>
            </a:r>
            <a:r>
              <a:rPr lang="en-US" altLang="zh-CN" dirty="0" err="1" smtClean="0">
                <a:ea typeface="微软雅黑" panose="020B0503020204020204" pitchFamily="34" charset="-122"/>
              </a:rPr>
              <a:t>cpp</a:t>
            </a:r>
            <a:r>
              <a:rPr lang="en-US" altLang="zh-CN" dirty="0" smtClean="0"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ea typeface="微软雅黑" panose="020B0503020204020204" pitchFamily="34" charset="-122"/>
              </a:rPr>
              <a:t>中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ea typeface="微软雅黑" panose="020B0503020204020204" pitchFamily="34" charset="-122"/>
              </a:rPr>
              <a:t>神奇的宏无中生有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在类定义中嵌入</a:t>
            </a:r>
            <a:r>
              <a:rPr lang="en-US" altLang="zh-CN" dirty="0" err="1" smtClean="0">
                <a:ea typeface="微软雅黑" panose="020B0503020204020204" pitchFamily="34" charset="-122"/>
              </a:rPr>
              <a:t>generated.h</a:t>
            </a:r>
            <a:r>
              <a:rPr lang="en-US" altLang="zh-CN" dirty="0" smtClean="0"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ea typeface="微软雅黑" panose="020B0503020204020204" pitchFamily="34" charset="-122"/>
              </a:rPr>
              <a:t>里的</a:t>
            </a:r>
            <a:r>
              <a:rPr lang="zh-CN" altLang="en-US" dirty="0">
                <a:ea typeface="微软雅黑" panose="020B0503020204020204" pitchFamily="34" charset="-122"/>
              </a:rPr>
              <a:t>声明</a:t>
            </a:r>
            <a:r>
              <a:rPr lang="zh-CN" altLang="en-US" dirty="0" smtClean="0">
                <a:ea typeface="微软雅黑" panose="020B0503020204020204" pitchFamily="34" charset="-122"/>
              </a:rPr>
              <a:t>和反射信息声明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ea typeface="微软雅黑" panose="020B0503020204020204" pitchFamily="34" charset="-122"/>
              </a:rPr>
              <a:t>也有的宏并不在头文件中生成代码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而是用来在</a:t>
            </a:r>
            <a:r>
              <a:rPr lang="en-US" altLang="zh-CN" dirty="0">
                <a:ea typeface="微软雅黑" panose="020B0503020204020204" pitchFamily="34" charset="-122"/>
              </a:rPr>
              <a:t>generated.*.</a:t>
            </a:r>
            <a:r>
              <a:rPr lang="en-US" altLang="zh-CN" dirty="0" smtClean="0">
                <a:ea typeface="微软雅黑" panose="020B0503020204020204" pitchFamily="34" charset="-122"/>
              </a:rPr>
              <a:t>cpp</a:t>
            </a:r>
            <a:r>
              <a:rPr lang="zh-CN" altLang="en-US" dirty="0" smtClean="0">
                <a:ea typeface="微软雅黑" panose="020B0503020204020204" pitchFamily="34" charset="-122"/>
              </a:rPr>
              <a:t>中生成反射实现代码</a:t>
            </a:r>
            <a:r>
              <a:rPr lang="en-US" altLang="zh-CN" dirty="0" smtClean="0"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ea typeface="微软雅黑" panose="020B0503020204020204" pitchFamily="34" charset="-122"/>
              </a:rPr>
              <a:t>代</a:t>
            </a:r>
            <a:r>
              <a:rPr lang="zh-CN" altLang="en-US" dirty="0" smtClean="0">
                <a:ea typeface="微软雅黑" panose="020B0503020204020204" pitchFamily="34" charset="-122"/>
              </a:rPr>
              <a:t>码庞大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46" y="2729203"/>
            <a:ext cx="4351553" cy="11729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867" y="2729203"/>
            <a:ext cx="5773137" cy="11729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85"/>
          <a:stretch/>
        </p:blipFill>
        <p:spPr>
          <a:xfrm>
            <a:off x="1142867" y="4100384"/>
            <a:ext cx="6087979" cy="1089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499" y="6276177"/>
            <a:ext cx="436676" cy="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6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529389"/>
            <a:ext cx="10353762" cy="5261811"/>
          </a:xfrm>
        </p:spPr>
        <p:txBody>
          <a:bodyPr/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修改引擎优化版本编制时间</a:t>
            </a:r>
            <a:r>
              <a:rPr lang="zh-CN" altLang="en-US" dirty="0">
                <a:ea typeface="微软雅黑" panose="020B0503020204020204" pitchFamily="34" charset="-122"/>
              </a:rPr>
              <a:t>例</a:t>
            </a:r>
            <a:r>
              <a:rPr lang="zh-CN" altLang="en-US" dirty="0" smtClean="0">
                <a:ea typeface="微软雅黑" panose="020B0503020204020204" pitchFamily="34" charset="-122"/>
              </a:rPr>
              <a:t>子</a:t>
            </a:r>
            <a:r>
              <a:rPr lang="en-US" altLang="zh-CN" dirty="0" smtClean="0">
                <a:ea typeface="微软雅黑" panose="020B0503020204020204" pitchFamily="34" charset="-122"/>
              </a:rPr>
              <a:t>:</a:t>
            </a:r>
          </a:p>
          <a:p>
            <a:pPr lvl="1"/>
            <a:r>
              <a:rPr lang="zh-CN" altLang="en-US" dirty="0" smtClean="0">
                <a:ea typeface="微软雅黑" panose="020B0503020204020204" pitchFamily="34" charset="-122"/>
              </a:rPr>
              <a:t>优化</a:t>
            </a:r>
            <a:r>
              <a:rPr lang="en-US" altLang="zh-CN" dirty="0" smtClean="0">
                <a:ea typeface="微软雅黑" panose="020B0503020204020204" pitchFamily="34" charset="-122"/>
              </a:rPr>
              <a:t>META</a:t>
            </a:r>
            <a:r>
              <a:rPr lang="zh-CN" altLang="en-US" dirty="0" smtClean="0">
                <a:ea typeface="微软雅黑" panose="020B0503020204020204" pitchFamily="34" charset="-122"/>
              </a:rPr>
              <a:t>代码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因为头文件中一个变量声明可能在 </a:t>
            </a:r>
            <a:r>
              <a:rPr lang="en-US" altLang="zh-CN" dirty="0" smtClean="0">
                <a:ea typeface="微软雅黑" panose="020B0503020204020204" pitchFamily="34" charset="-122"/>
              </a:rPr>
              <a:t>generated.cpp </a:t>
            </a:r>
            <a:r>
              <a:rPr lang="zh-CN" altLang="en-US" dirty="0" smtClean="0">
                <a:ea typeface="微软雅黑" panose="020B0503020204020204" pitchFamily="34" charset="-122"/>
              </a:rPr>
              <a:t>中生成数行</a:t>
            </a:r>
            <a:r>
              <a:rPr lang="zh-CN" altLang="en-US" dirty="0">
                <a:ea typeface="微软雅黑" panose="020B0503020204020204" pitchFamily="34" charset="-122"/>
              </a:rPr>
              <a:t>注</a:t>
            </a:r>
            <a:r>
              <a:rPr lang="zh-CN" altLang="en-US" dirty="0" smtClean="0">
                <a:ea typeface="微软雅黑" panose="020B0503020204020204" pitchFamily="34" charset="-122"/>
              </a:rPr>
              <a:t>册</a:t>
            </a:r>
            <a:r>
              <a:rPr lang="en-US" altLang="zh-CN" dirty="0" smtClean="0">
                <a:ea typeface="微软雅黑" panose="020B0503020204020204" pitchFamily="34" charset="-122"/>
              </a:rPr>
              <a:t>META</a:t>
            </a:r>
            <a:r>
              <a:rPr lang="zh-CN" altLang="en-US" dirty="0" smtClean="0">
                <a:ea typeface="微软雅黑" panose="020B0503020204020204" pitchFamily="34" charset="-122"/>
              </a:rPr>
              <a:t>数据的代码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使得</a:t>
            </a:r>
            <a:r>
              <a:rPr lang="en-US" altLang="zh-CN" dirty="0" smtClean="0">
                <a:ea typeface="微软雅黑" panose="020B0503020204020204" pitchFamily="34" charset="-122"/>
              </a:rPr>
              <a:t>generated.cpp</a:t>
            </a:r>
            <a:r>
              <a:rPr lang="zh-CN" altLang="en-US" dirty="0" smtClean="0">
                <a:ea typeface="微软雅黑" panose="020B0503020204020204" pitchFamily="34" charset="-122"/>
              </a:rPr>
              <a:t>代码庞大</a:t>
            </a:r>
            <a:r>
              <a:rPr lang="en-US" altLang="zh-CN" dirty="0" smtClean="0"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ea typeface="微软雅黑" panose="020B0503020204020204" pitchFamily="34" charset="-122"/>
              </a:rPr>
              <a:t>几十</a:t>
            </a:r>
            <a:r>
              <a:rPr lang="en-US" altLang="zh-CN" dirty="0" smtClean="0">
                <a:ea typeface="微软雅黑" panose="020B0503020204020204" pitchFamily="34" charset="-122"/>
              </a:rPr>
              <a:t>M),</a:t>
            </a:r>
            <a:r>
              <a:rPr lang="zh-CN" altLang="en-US" dirty="0" smtClean="0">
                <a:ea typeface="微软雅黑" panose="020B0503020204020204" pitchFamily="34" charset="-122"/>
              </a:rPr>
              <a:t>严重影响编译时间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而且任何修改描述信息的</a:t>
            </a:r>
            <a:r>
              <a:rPr lang="en-US" altLang="zh-CN" dirty="0" smtClean="0">
                <a:ea typeface="微软雅黑" panose="020B0503020204020204" pitchFamily="34" charset="-122"/>
              </a:rPr>
              <a:t>META</a:t>
            </a:r>
            <a:r>
              <a:rPr lang="zh-CN" altLang="en-US" dirty="0" smtClean="0">
                <a:ea typeface="微软雅黑" panose="020B0503020204020204" pitchFamily="34" charset="-122"/>
              </a:rPr>
              <a:t>数据</a:t>
            </a:r>
            <a:r>
              <a:rPr lang="zh-CN" altLang="en-US" dirty="0">
                <a:ea typeface="微软雅黑" panose="020B0503020204020204" pitchFamily="34" charset="-122"/>
              </a:rPr>
              <a:t>都</a:t>
            </a:r>
            <a:r>
              <a:rPr lang="zh-CN" altLang="en-US" dirty="0" smtClean="0">
                <a:ea typeface="微软雅黑" panose="020B0503020204020204" pitchFamily="34" charset="-122"/>
              </a:rPr>
              <a:t>会导致重新编译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试通过修改</a:t>
            </a:r>
            <a:r>
              <a:rPr lang="en-US" altLang="zh-CN" dirty="0" smtClean="0">
                <a:ea typeface="微软雅黑" panose="020B0503020204020204" pitchFamily="34" charset="-122"/>
              </a:rPr>
              <a:t>UHT ,</a:t>
            </a:r>
            <a:r>
              <a:rPr lang="zh-CN" altLang="en-US" dirty="0" smtClean="0">
                <a:ea typeface="微软雅黑" panose="020B0503020204020204" pitchFamily="34" charset="-122"/>
              </a:rPr>
              <a:t>将部分</a:t>
            </a:r>
            <a:r>
              <a:rPr lang="en-US" altLang="zh-CN" dirty="0" smtClean="0">
                <a:ea typeface="微软雅黑" panose="020B0503020204020204" pitchFamily="34" charset="-122"/>
              </a:rPr>
              <a:t>META</a:t>
            </a:r>
            <a:r>
              <a:rPr lang="zh-CN" altLang="en-US" dirty="0" smtClean="0">
                <a:ea typeface="微软雅黑" panose="020B0503020204020204" pitchFamily="34" charset="-122"/>
              </a:rPr>
              <a:t>数据存储成数据文件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通过将代码转换成数据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节约编译时间</a:t>
            </a:r>
            <a:r>
              <a:rPr lang="en-US" altLang="zh-CN" dirty="0" smtClean="0">
                <a:ea typeface="微软雅黑" panose="020B0503020204020204" pitchFamily="34" charset="-122"/>
              </a:rPr>
              <a:t>.</a:t>
            </a:r>
          </a:p>
          <a:p>
            <a:pPr lvl="1"/>
            <a:r>
              <a:rPr lang="zh-CN" altLang="en-US" dirty="0">
                <a:ea typeface="微软雅黑" panose="020B0503020204020204" pitchFamily="34" charset="-122"/>
              </a:rPr>
              <a:t>下</a:t>
            </a:r>
            <a:r>
              <a:rPr lang="zh-CN" altLang="en-US" dirty="0" smtClean="0">
                <a:ea typeface="微软雅黑" panose="020B0503020204020204" pitchFamily="34" charset="-122"/>
              </a:rPr>
              <a:t>图可以看到</a:t>
            </a:r>
            <a:r>
              <a:rPr lang="en-US" altLang="zh-CN" dirty="0" smtClean="0">
                <a:ea typeface="微软雅黑" panose="020B0503020204020204" pitchFamily="34" charset="-122"/>
              </a:rPr>
              <a:t>engine</a:t>
            </a:r>
            <a:r>
              <a:rPr lang="zh-CN" altLang="en-US" dirty="0" smtClean="0"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ea typeface="微软雅黑" panose="020B0503020204020204" pitchFamily="34" charset="-122"/>
              </a:rPr>
              <a:t>meta</a:t>
            </a:r>
            <a:r>
              <a:rPr lang="zh-CN" altLang="en-US" dirty="0" smtClean="0">
                <a:ea typeface="微软雅黑" panose="020B0503020204020204" pitchFamily="34" charset="-122"/>
              </a:rPr>
              <a:t>数据文件为</a:t>
            </a:r>
            <a:r>
              <a:rPr lang="en-US" altLang="zh-CN" dirty="0" smtClean="0">
                <a:ea typeface="微软雅黑" panose="020B0503020204020204" pitchFamily="34" charset="-122"/>
              </a:rPr>
              <a:t>11M,</a:t>
            </a:r>
            <a:r>
              <a:rPr lang="zh-CN" altLang="en-US" dirty="0" smtClean="0">
                <a:ea typeface="微软雅黑" panose="020B0503020204020204" pitchFamily="34" charset="-122"/>
              </a:rPr>
              <a:t>对应的减少了</a:t>
            </a:r>
            <a:r>
              <a:rPr lang="en-US" altLang="zh-CN" dirty="0" smtClean="0">
                <a:ea typeface="微软雅黑" panose="020B0503020204020204" pitchFamily="34" charset="-122"/>
              </a:rPr>
              <a:t>11M</a:t>
            </a:r>
            <a:r>
              <a:rPr lang="zh-CN" altLang="en-US" dirty="0" smtClean="0">
                <a:ea typeface="微软雅黑" panose="020B0503020204020204" pitchFamily="34" charset="-122"/>
              </a:rPr>
              <a:t>的</a:t>
            </a:r>
            <a:r>
              <a:rPr lang="zh-CN" altLang="en-US" dirty="0">
                <a:ea typeface="微软雅黑" panose="020B0503020204020204" pitchFamily="34" charset="-122"/>
              </a:rPr>
              <a:t>需</a:t>
            </a:r>
            <a:r>
              <a:rPr lang="zh-CN" altLang="en-US" dirty="0" smtClean="0">
                <a:ea typeface="微软雅黑" panose="020B0503020204020204" pitchFamily="34" charset="-122"/>
              </a:rPr>
              <a:t>要编译的</a:t>
            </a:r>
            <a:r>
              <a:rPr lang="en-US" altLang="zh-CN" dirty="0" smtClean="0">
                <a:ea typeface="微软雅黑" panose="020B0503020204020204" pitchFamily="34" charset="-122"/>
              </a:rPr>
              <a:t>C++</a:t>
            </a:r>
            <a:r>
              <a:rPr lang="zh-CN" altLang="en-US" dirty="0" smtClean="0">
                <a:ea typeface="微软雅黑" panose="020B0503020204020204" pitchFamily="34" charset="-122"/>
              </a:rPr>
              <a:t>源代码</a:t>
            </a:r>
            <a:r>
              <a:rPr lang="en-US" altLang="zh-CN" dirty="0" smtClean="0">
                <a:ea typeface="微软雅黑" panose="020B0503020204020204" pitchFamily="34" charset="-122"/>
              </a:rPr>
              <a:t>.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61" b="66716"/>
          <a:stretch/>
        </p:blipFill>
        <p:spPr>
          <a:xfrm>
            <a:off x="1471731" y="2896195"/>
            <a:ext cx="4985216" cy="2143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494" y="2896195"/>
            <a:ext cx="4748464" cy="2143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499" y="6276177"/>
            <a:ext cx="436676" cy="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7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577515"/>
            <a:ext cx="10353762" cy="5261811"/>
          </a:xfrm>
        </p:spPr>
        <p:txBody>
          <a:bodyPr/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例子</a:t>
            </a:r>
            <a:r>
              <a:rPr lang="en-US" altLang="zh-CN" dirty="0" smtClean="0">
                <a:ea typeface="微软雅黑" panose="020B0503020204020204" pitchFamily="34" charset="-122"/>
              </a:rPr>
              <a:t>2:</a:t>
            </a:r>
            <a:r>
              <a:rPr lang="zh-CN" altLang="en-US" dirty="0" smtClean="0">
                <a:ea typeface="微软雅黑" panose="020B0503020204020204" pitchFamily="34" charset="-122"/>
              </a:rPr>
              <a:t>引擎最小化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r>
              <a:rPr lang="zh-CN" altLang="en-US" dirty="0">
                <a:ea typeface="微软雅黑" panose="020B0503020204020204" pitchFamily="34" charset="-122"/>
              </a:rPr>
              <a:t>通</a:t>
            </a:r>
            <a:r>
              <a:rPr lang="zh-CN" altLang="en-US" dirty="0" smtClean="0">
                <a:ea typeface="微软雅黑" panose="020B0503020204020204" pitchFamily="34" charset="-122"/>
              </a:rPr>
              <a:t>过修改引擎源代码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去除引擎模块和编辑模块对一些插件</a:t>
            </a:r>
            <a:r>
              <a:rPr lang="en-US" altLang="zh-CN" dirty="0" smtClean="0"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ea typeface="微软雅黑" panose="020B0503020204020204" pitchFamily="34" charset="-122"/>
              </a:rPr>
              <a:t>如</a:t>
            </a:r>
            <a:r>
              <a:rPr lang="en-US" altLang="zh-CN" dirty="0" err="1" smtClean="0">
                <a:ea typeface="微软雅黑" panose="020B0503020204020204" pitchFamily="34" charset="-122"/>
              </a:rPr>
              <a:t>LightPropagationVolume</a:t>
            </a:r>
            <a:r>
              <a:rPr lang="en-US" altLang="zh-CN" dirty="0" smtClean="0"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ea typeface="微软雅黑" panose="020B0503020204020204" pitchFamily="34" charset="-122"/>
              </a:rPr>
              <a:t>的依赖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可以根据项目的需求把引擎的模块数量降到最小</a:t>
            </a:r>
            <a:r>
              <a:rPr lang="en-US" altLang="zh-CN" dirty="0" smtClean="0"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ea typeface="微软雅黑" panose="020B0503020204020204" pitchFamily="34" charset="-122"/>
              </a:rPr>
              <a:t>一些弱耦合的非插件模块也可以移除</a:t>
            </a:r>
            <a:r>
              <a:rPr lang="en-US" altLang="zh-CN" dirty="0" smtClean="0">
                <a:ea typeface="微软雅黑" panose="020B0503020204020204" pitchFamily="34" charset="-122"/>
              </a:rPr>
              <a:t>..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ea typeface="微软雅黑" panose="020B0503020204020204" pitchFamily="34" charset="-122"/>
              </a:rPr>
              <a:t>移除不必要模块后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需要从新运行批处理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重新生成项目文件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重新编译项目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93" y="2774402"/>
            <a:ext cx="2638793" cy="23350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62" y="2774402"/>
            <a:ext cx="2709130" cy="2335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499" y="6276177"/>
            <a:ext cx="436676" cy="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5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764064"/>
            <a:ext cx="10353762" cy="1992743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ea typeface="微软雅黑" panose="020B0503020204020204" pitchFamily="34" charset="-122"/>
              </a:rPr>
              <a:t>UE4</a:t>
            </a:r>
            <a:r>
              <a:rPr lang="zh-CN" altLang="en-US" sz="5400" dirty="0">
                <a:ea typeface="微软雅黑" panose="020B0503020204020204" pitchFamily="34" charset="-122"/>
              </a:rPr>
              <a:t>开源的划时代意义之</a:t>
            </a:r>
            <a:r>
              <a:rPr lang="en-US" altLang="zh-CN" sz="5400" dirty="0" smtClean="0">
                <a:ea typeface="微软雅黑" panose="020B0503020204020204" pitchFamily="34" charset="-122"/>
              </a:rPr>
              <a:t>:</a:t>
            </a:r>
            <a:br>
              <a:rPr lang="en-US" altLang="zh-CN" sz="5400" dirty="0" smtClean="0">
                <a:ea typeface="微软雅黑" panose="020B0503020204020204" pitchFamily="34" charset="-122"/>
              </a:rPr>
            </a:br>
            <a:r>
              <a:rPr lang="zh-CN" altLang="en-US" sz="5400" dirty="0">
                <a:ea typeface="微软雅黑" panose="020B0503020204020204" pitchFamily="34" charset="-122"/>
              </a:rPr>
              <a:t>知其</a:t>
            </a:r>
            <a:r>
              <a:rPr lang="zh-CN" altLang="en-US" sz="5400" dirty="0" smtClean="0">
                <a:ea typeface="微软雅黑" panose="020B0503020204020204" pitchFamily="34" charset="-122"/>
              </a:rPr>
              <a:t>然</a:t>
            </a:r>
            <a:r>
              <a:rPr lang="en-US" altLang="zh-CN" sz="5400" dirty="0" smtClean="0">
                <a:ea typeface="微软雅黑" panose="020B0503020204020204" pitchFamily="34" charset="-122"/>
              </a:rPr>
              <a:t>,</a:t>
            </a:r>
            <a:r>
              <a:rPr lang="zh-CN" altLang="en-US" sz="5400" dirty="0" smtClean="0">
                <a:ea typeface="微软雅黑" panose="020B0503020204020204" pitchFamily="34" charset="-122"/>
              </a:rPr>
              <a:t>知其所以然的优化和升级</a:t>
            </a:r>
            <a:endParaRPr lang="zh-CN" altLang="en-US" sz="5400" dirty="0"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4" y="6210300"/>
            <a:ext cx="509181" cy="55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3795" y="1100517"/>
            <a:ext cx="10353762" cy="4690683"/>
          </a:xfrm>
        </p:spPr>
        <p:txBody>
          <a:bodyPr/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性能就是程序货币，可以用来交换更多特性和效果。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ea typeface="微软雅黑" panose="020B0503020204020204" pitchFamily="34" charset="-122"/>
              </a:rPr>
              <a:t>性能总是会不够，对追求更好效果的美术和策划来说。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ea typeface="微软雅黑" panose="020B0503020204020204" pitchFamily="34" charset="-122"/>
              </a:rPr>
              <a:t>总有可以优化的地方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r>
              <a:rPr lang="en-US" altLang="zh-CN" dirty="0" smtClean="0">
                <a:ea typeface="微软雅黑" panose="020B0503020204020204" pitchFamily="34" charset="-122"/>
              </a:rPr>
              <a:t>Use Task Graph System </a:t>
            </a:r>
            <a:r>
              <a:rPr lang="zh-CN" altLang="en-US" dirty="0" smtClean="0">
                <a:ea typeface="微软雅黑" panose="020B0503020204020204" pitchFamily="34" charset="-122"/>
              </a:rPr>
              <a:t>利用多核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pPr lvl="1"/>
            <a:r>
              <a:rPr lang="en-US" b="1" dirty="0" smtClean="0">
                <a:effectLst/>
                <a:ea typeface="微软雅黑" panose="020B0503020204020204" pitchFamily="34" charset="-122"/>
              </a:rPr>
              <a:t>Use </a:t>
            </a:r>
            <a:r>
              <a:rPr lang="en-US" b="1" dirty="0" err="1" smtClean="0">
                <a:effectLst/>
                <a:ea typeface="微软雅黑" panose="020B0503020204020204" pitchFamily="34" charset="-122"/>
              </a:rPr>
              <a:t>TInlineAllocator</a:t>
            </a:r>
            <a:r>
              <a:rPr lang="zh-CN" altLang="en-US" b="1" dirty="0" smtClean="0">
                <a:effectLst/>
                <a:ea typeface="微软雅黑" panose="020B0503020204020204" pitchFamily="34" charset="-122"/>
              </a:rPr>
              <a:t>减少内存分配</a:t>
            </a:r>
            <a:endParaRPr lang="en-US" altLang="zh-CN" b="1" dirty="0" smtClean="0">
              <a:effectLst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ea typeface="微软雅黑" panose="020B0503020204020204" pitchFamily="34" charset="-122"/>
              </a:rPr>
              <a:t>将一些</a:t>
            </a:r>
            <a:r>
              <a:rPr lang="en-US" altLang="zh-CN" dirty="0" smtClean="0">
                <a:ea typeface="微软雅黑" panose="020B0503020204020204" pitchFamily="34" charset="-122"/>
              </a:rPr>
              <a:t>CONSOLE </a:t>
            </a:r>
            <a:r>
              <a:rPr lang="zh-CN" altLang="en-US" dirty="0" smtClean="0">
                <a:ea typeface="微软雅黑" panose="020B0503020204020204" pitchFamily="34" charset="-122"/>
              </a:rPr>
              <a:t>的优化移植到</a:t>
            </a:r>
            <a:r>
              <a:rPr lang="en-US" altLang="zh-CN" dirty="0" smtClean="0">
                <a:ea typeface="微软雅黑" panose="020B0503020204020204" pitchFamily="34" charset="-122"/>
              </a:rPr>
              <a:t>PC</a:t>
            </a:r>
            <a:r>
              <a:rPr lang="zh-CN" altLang="en-US" dirty="0" smtClean="0">
                <a:ea typeface="微软雅黑" panose="020B0503020204020204" pitchFamily="34" charset="-122"/>
              </a:rPr>
              <a:t>平台（</a:t>
            </a:r>
            <a:r>
              <a:rPr lang="en-US" altLang="zh-CN" dirty="0" smtClean="0">
                <a:ea typeface="微软雅黑" panose="020B0503020204020204" pitchFamily="34" charset="-122"/>
              </a:rPr>
              <a:t>e.g.</a:t>
            </a:r>
          </a:p>
          <a:p>
            <a:pPr marL="450000" lvl="1" indent="0">
              <a:buNone/>
            </a:pPr>
            <a:r>
              <a:rPr lang="en-US" dirty="0" smtClean="0">
                <a:ea typeface="微软雅黑" panose="020B0503020204020204" pitchFamily="34" charset="-122"/>
              </a:rPr>
              <a:t>USE_NEW_LOCK_FREE_LISTS)</a:t>
            </a:r>
            <a:endParaRPr lang="en-US" altLang="zh-CN" dirty="0" smtClean="0"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72" y="1874866"/>
            <a:ext cx="4380373" cy="3045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499" y="6276177"/>
            <a:ext cx="436676" cy="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3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764064"/>
            <a:ext cx="10353762" cy="1992743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ea typeface="微软雅黑" panose="020B0503020204020204" pitchFamily="34" charset="-122"/>
              </a:rPr>
              <a:t>UE4</a:t>
            </a:r>
            <a:r>
              <a:rPr lang="zh-CN" altLang="en-US" sz="5400" dirty="0">
                <a:ea typeface="微软雅黑" panose="020B0503020204020204" pitchFamily="34" charset="-122"/>
              </a:rPr>
              <a:t>开源的划时代意义</a:t>
            </a:r>
            <a:r>
              <a:rPr lang="zh-CN" altLang="en-US" sz="5400" dirty="0" smtClean="0">
                <a:ea typeface="微软雅黑" panose="020B0503020204020204" pitchFamily="34" charset="-122"/>
              </a:rPr>
              <a:t>之</a:t>
            </a:r>
            <a:r>
              <a:rPr lang="en-US" altLang="zh-CN" sz="5400" dirty="0" smtClean="0">
                <a:ea typeface="微软雅黑" panose="020B0503020204020204" pitchFamily="34" charset="-122"/>
              </a:rPr>
              <a:t>:</a:t>
            </a:r>
            <a:r>
              <a:rPr lang="en-US" altLang="zh-CN" sz="5400" dirty="0">
                <a:ea typeface="微软雅黑" panose="020B0503020204020204" pitchFamily="34" charset="-122"/>
              </a:rPr>
              <a:t/>
            </a:r>
            <a:br>
              <a:rPr lang="en-US" altLang="zh-CN" sz="5400" dirty="0">
                <a:ea typeface="微软雅黑" panose="020B0503020204020204" pitchFamily="34" charset="-122"/>
              </a:rPr>
            </a:br>
            <a:r>
              <a:rPr lang="zh-CN" altLang="en-US" sz="4400" dirty="0">
                <a:ea typeface="微软雅黑" panose="020B0503020204020204" pitchFamily="34" charset="-122"/>
              </a:rPr>
              <a:t>开发</a:t>
            </a:r>
            <a:r>
              <a:rPr lang="zh-CN" altLang="en-US" sz="4400" dirty="0" smtClean="0">
                <a:ea typeface="微软雅黑" panose="020B0503020204020204" pitchFamily="34" charset="-122"/>
              </a:rPr>
              <a:t>者的反馈</a:t>
            </a:r>
            <a:r>
              <a:rPr lang="en-US" altLang="zh-CN" sz="4400" dirty="0" smtClean="0">
                <a:ea typeface="微软雅黑" panose="020B0503020204020204" pitchFamily="34" charset="-122"/>
              </a:rPr>
              <a:t>,</a:t>
            </a:r>
            <a:r>
              <a:rPr lang="zh-CN" altLang="en-US" sz="4400" dirty="0" smtClean="0">
                <a:ea typeface="微软雅黑" panose="020B0503020204020204" pitchFamily="34" charset="-122"/>
              </a:rPr>
              <a:t>引擎质量的上升循环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4" y="6210300"/>
            <a:ext cx="509181" cy="55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6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395" y="189979"/>
            <a:ext cx="10353762" cy="981075"/>
          </a:xfrm>
        </p:spPr>
        <p:txBody>
          <a:bodyPr/>
          <a:lstStyle/>
          <a:p>
            <a:r>
              <a:rPr lang="en-US" altLang="zh-CN" dirty="0" smtClean="0"/>
              <a:t>Unreal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825" y="1238250"/>
            <a:ext cx="10391257" cy="4057650"/>
          </a:xfrm>
        </p:spPr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时</a:t>
            </a:r>
            <a:r>
              <a:rPr lang="zh-CN" altLang="en-US" dirty="0" smtClean="0">
                <a:ea typeface="微软雅黑" panose="020B0503020204020204" pitchFamily="34" charset="-122"/>
              </a:rPr>
              <a:t>间轴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4"/>
          <a:stretch/>
        </p:blipFill>
        <p:spPr>
          <a:xfrm>
            <a:off x="1329226" y="3329126"/>
            <a:ext cx="863226" cy="11035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07" y="3319575"/>
            <a:ext cx="784727" cy="11035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1"/>
          <a:stretch/>
        </p:blipFill>
        <p:spPr>
          <a:xfrm>
            <a:off x="4617735" y="3313482"/>
            <a:ext cx="800100" cy="1103522"/>
          </a:xfrm>
          <a:prstGeom prst="rect">
            <a:avLst/>
          </a:prstGeom>
        </p:spPr>
      </p:pic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379521087"/>
              </p:ext>
            </p:extLst>
          </p:nvPr>
        </p:nvGraphicFramePr>
        <p:xfrm>
          <a:off x="1183164" y="1657350"/>
          <a:ext cx="9834074" cy="1704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0"/>
          <a:stretch/>
        </p:blipFill>
        <p:spPr>
          <a:xfrm>
            <a:off x="8069862" y="3309458"/>
            <a:ext cx="746851" cy="10703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94" y="3290077"/>
            <a:ext cx="1690357" cy="103903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6"/>
          <a:stretch/>
        </p:blipFill>
        <p:spPr>
          <a:xfrm>
            <a:off x="6853680" y="3329124"/>
            <a:ext cx="834862" cy="11201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0"/>
          <a:stretch/>
        </p:blipFill>
        <p:spPr>
          <a:xfrm>
            <a:off x="2482596" y="3338234"/>
            <a:ext cx="806662" cy="11035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41" y="4775949"/>
            <a:ext cx="1480416" cy="854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111" y="4713531"/>
            <a:ext cx="1634473" cy="854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08" y="4731110"/>
            <a:ext cx="1690357" cy="854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965" y="4747575"/>
            <a:ext cx="1634472" cy="854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91" y="4760021"/>
            <a:ext cx="1425776" cy="8700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499" y="6276177"/>
            <a:ext cx="436676" cy="4749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24689" y="3319004"/>
            <a:ext cx="871562" cy="107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7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三人行必有我师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22924"/>
            <a:ext cx="10353762" cy="4058751"/>
          </a:xfrm>
        </p:spPr>
        <p:txBody>
          <a:bodyPr/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高质量开源代码吸引高素质开发者</a:t>
            </a:r>
            <a:r>
              <a:rPr lang="en-US" altLang="zh-CN" dirty="0" smtClean="0">
                <a:ea typeface="微软雅黑" panose="020B0503020204020204" pitchFamily="34" charset="-122"/>
              </a:rPr>
              <a:t>.</a:t>
            </a:r>
          </a:p>
          <a:p>
            <a:r>
              <a:rPr lang="en-US" altLang="zh-CN" dirty="0" smtClean="0">
                <a:ea typeface="微软雅黑" panose="020B0503020204020204" pitchFamily="34" charset="-122"/>
              </a:rPr>
              <a:t>EPIC</a:t>
            </a:r>
            <a:r>
              <a:rPr lang="zh-CN" altLang="en-US" dirty="0" smtClean="0">
                <a:ea typeface="微软雅黑" panose="020B0503020204020204" pitchFamily="34" charset="-122"/>
              </a:rPr>
              <a:t>和开发者的良性互动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r>
              <a:rPr lang="zh-CN" altLang="en-US" dirty="0">
                <a:ea typeface="微软雅黑" panose="020B0503020204020204" pitchFamily="34" charset="-122"/>
              </a:rPr>
              <a:t>插</a:t>
            </a:r>
            <a:r>
              <a:rPr lang="zh-CN" altLang="en-US" dirty="0" smtClean="0">
                <a:ea typeface="微软雅黑" panose="020B0503020204020204" pitchFamily="34" charset="-122"/>
              </a:rPr>
              <a:t>件市场中高质量插件日益涌现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r>
              <a:rPr lang="zh-CN" altLang="en-US" dirty="0">
                <a:ea typeface="微软雅黑" panose="020B0503020204020204" pitchFamily="34" charset="-122"/>
              </a:rPr>
              <a:t>更</a:t>
            </a:r>
            <a:r>
              <a:rPr lang="zh-CN" altLang="en-US" dirty="0" smtClean="0">
                <a:ea typeface="微软雅黑" panose="020B0503020204020204" pitchFamily="34" charset="-122"/>
              </a:rPr>
              <a:t>大的测试覆盖面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得以更完善的测试和修复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232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102" y="1203016"/>
            <a:ext cx="4419262" cy="4588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23" y="1203016"/>
            <a:ext cx="4579307" cy="4620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4" y="6210300"/>
            <a:ext cx="509181" cy="55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0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700" dirty="0">
                <a:hlinkClick r:id="rId2"/>
              </a:rPr>
              <a:t>https://</a:t>
            </a:r>
            <a:r>
              <a:rPr lang="en-US" altLang="zh-CN" sz="2700" dirty="0" smtClean="0">
                <a:hlinkClick r:id="rId2"/>
              </a:rPr>
              <a:t>forums.unrealengine.com/showthread.php?140006-Lightmass-multi-bounced-sky-lighting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34633"/>
            <a:ext cx="10353675" cy="2853897"/>
          </a:xfrm>
        </p:spPr>
      </p:pic>
    </p:spTree>
    <p:extLst>
      <p:ext uri="{BB962C8B-B14F-4D97-AF65-F5344CB8AC3E}">
        <p14:creationId xmlns:p14="http://schemas.microsoft.com/office/powerpoint/2010/main" val="382423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000" dirty="0">
                <a:hlinkClick r:id="rId2"/>
              </a:rPr>
              <a:t>https://forums.unrealengine.com/showthread.php?141594-(Tutorial)-</a:t>
            </a:r>
            <a:r>
              <a:rPr lang="en-US" altLang="zh-CN" sz="2000" dirty="0" smtClean="0">
                <a:hlinkClick r:id="rId2"/>
              </a:rPr>
              <a:t>Simi-CelShade-PostProcess-Material-work-with-light-color-point-lights-and-skybox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endParaRPr lang="zh-CN" alt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1" y="1731963"/>
            <a:ext cx="9667874" cy="4059237"/>
          </a:xfrm>
        </p:spPr>
      </p:pic>
    </p:spTree>
    <p:extLst>
      <p:ext uri="{BB962C8B-B14F-4D97-AF65-F5344CB8AC3E}">
        <p14:creationId xmlns:p14="http://schemas.microsoft.com/office/powerpoint/2010/main" val="149439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如</a:t>
            </a:r>
            <a:r>
              <a:rPr lang="zh-CN" altLang="en-US" dirty="0" smtClean="0">
                <a:ea typeface="微软雅黑" panose="020B0503020204020204" pitchFamily="34" charset="-122"/>
              </a:rPr>
              <a:t>何安全的修改引擎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记录修改过的引擎文件列表，以防止迷失在上万个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ea typeface="微软雅黑" panose="020B0503020204020204" pitchFamily="34" charset="-122"/>
              </a:rPr>
              <a:t>尽量利用插件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将修改放在插件中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ea typeface="微软雅黑" panose="020B0503020204020204" pitchFamily="34" charset="-122"/>
              </a:rPr>
              <a:t>在本地用版本控制工具备份修改之前的原代码，并且利用分支来整合新引擎版本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ea typeface="微软雅黑" panose="020B0503020204020204" pitchFamily="34" charset="-122"/>
              </a:rPr>
              <a:t>在修改的代码附近打上特殊标记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ea typeface="微软雅黑" panose="020B0503020204020204" pitchFamily="34" charset="-122"/>
              </a:rPr>
              <a:t>如果是</a:t>
            </a:r>
            <a:r>
              <a:rPr lang="en-US" altLang="zh-CN" dirty="0" smtClean="0">
                <a:ea typeface="微软雅黑" panose="020B0503020204020204" pitchFamily="34" charset="-122"/>
              </a:rPr>
              <a:t>BUG</a:t>
            </a:r>
            <a:r>
              <a:rPr lang="zh-CN" altLang="en-US" dirty="0" smtClean="0">
                <a:ea typeface="微软雅黑" panose="020B0503020204020204" pitchFamily="34" charset="-122"/>
              </a:rPr>
              <a:t>修复，及时通过论坛和</a:t>
            </a:r>
            <a:r>
              <a:rPr lang="en-US" altLang="zh-CN" dirty="0" smtClean="0">
                <a:ea typeface="微软雅黑" panose="020B0503020204020204" pitchFamily="34" charset="-122"/>
              </a:rPr>
              <a:t>EPIC</a:t>
            </a:r>
            <a:r>
              <a:rPr lang="zh-CN" altLang="en-US" dirty="0" smtClean="0">
                <a:ea typeface="微软雅黑" panose="020B0503020204020204" pitchFamily="34" charset="-122"/>
              </a:rPr>
              <a:t>沟通，在</a:t>
            </a:r>
            <a:r>
              <a:rPr lang="en-US" altLang="zh-CN" dirty="0" smtClean="0">
                <a:ea typeface="微软雅黑" panose="020B0503020204020204" pitchFamily="34" charset="-122"/>
              </a:rPr>
              <a:t>GITHUB</a:t>
            </a:r>
            <a:r>
              <a:rPr lang="zh-CN" altLang="en-US" dirty="0" smtClean="0">
                <a:ea typeface="微软雅黑" panose="020B0503020204020204" pitchFamily="34" charset="-122"/>
              </a:rPr>
              <a:t>上提交发起</a:t>
            </a:r>
            <a:r>
              <a:rPr lang="en-US" altLang="zh-CN" dirty="0" smtClean="0">
                <a:ea typeface="微软雅黑" panose="020B0503020204020204" pitchFamily="34" charset="-122"/>
              </a:rPr>
              <a:t>pull request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3994484"/>
            <a:ext cx="9715500" cy="1537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4" y="6210300"/>
            <a:ext cx="509181" cy="55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小结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微软雅黑" panose="020B0503020204020204" pitchFamily="34" charset="-122"/>
              </a:rPr>
              <a:t>UE4</a:t>
            </a:r>
            <a:r>
              <a:rPr lang="zh-CN" altLang="en-US" dirty="0" smtClean="0">
                <a:ea typeface="微软雅黑" panose="020B0503020204020204" pitchFamily="34" charset="-122"/>
              </a:rPr>
              <a:t>开源是游戏开发历史中的划时代的大事件</a:t>
            </a:r>
            <a:r>
              <a:rPr lang="en-US" altLang="zh-CN" dirty="0" smtClean="0"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ea typeface="微软雅黑" panose="020B0503020204020204" pitchFamily="34" charset="-122"/>
              </a:rPr>
              <a:t>影响还在发酵</a:t>
            </a:r>
            <a:r>
              <a:rPr lang="en-US" altLang="zh-CN" dirty="0" smtClean="0">
                <a:ea typeface="微软雅黑" panose="020B0503020204020204" pitchFamily="34" charset="-122"/>
              </a:rPr>
              <a:t>.</a:t>
            </a:r>
          </a:p>
          <a:p>
            <a:r>
              <a:rPr lang="zh-CN" altLang="en-US" dirty="0">
                <a:ea typeface="微软雅黑" panose="020B0503020204020204" pitchFamily="34" charset="-122"/>
              </a:rPr>
              <a:t>引擎工程师在</a:t>
            </a:r>
            <a:r>
              <a:rPr lang="en-US" altLang="zh-CN" dirty="0">
                <a:ea typeface="微软雅黑" panose="020B0503020204020204" pitchFamily="34" charset="-122"/>
              </a:rPr>
              <a:t>UE4</a:t>
            </a:r>
            <a:r>
              <a:rPr lang="zh-CN" altLang="en-US" dirty="0">
                <a:ea typeface="微软雅黑" panose="020B0503020204020204" pitchFamily="34" charset="-122"/>
              </a:rPr>
              <a:t>中修改引擎可以做很多</a:t>
            </a:r>
            <a:r>
              <a:rPr lang="en-US" altLang="zh-CN" dirty="0">
                <a:ea typeface="微软雅黑" panose="020B0503020204020204" pitchFamily="34" charset="-122"/>
              </a:rPr>
              <a:t>BP</a:t>
            </a:r>
            <a:r>
              <a:rPr lang="zh-CN" altLang="en-US" dirty="0">
                <a:ea typeface="微软雅黑" panose="020B0503020204020204" pitchFamily="34" charset="-122"/>
              </a:rPr>
              <a:t>和插件做不到的事情</a:t>
            </a:r>
            <a:r>
              <a:rPr lang="en-US" altLang="zh-CN" dirty="0">
                <a:ea typeface="微软雅黑" panose="020B0503020204020204" pitchFamily="34" charset="-122"/>
              </a:rPr>
              <a:t>,</a:t>
            </a:r>
            <a:r>
              <a:rPr lang="zh-CN" altLang="en-US" dirty="0">
                <a:ea typeface="微软雅黑" panose="020B0503020204020204" pitchFamily="34" charset="-122"/>
              </a:rPr>
              <a:t>不用担心无用武之地</a:t>
            </a:r>
            <a:r>
              <a:rPr lang="en-US" altLang="zh-CN" dirty="0">
                <a:ea typeface="微软雅黑" panose="020B0503020204020204" pitchFamily="34" charset="-122"/>
              </a:rPr>
              <a:t>.</a:t>
            </a:r>
          </a:p>
          <a:p>
            <a:r>
              <a:rPr lang="zh-CN" altLang="en-US" dirty="0" smtClean="0">
                <a:ea typeface="微软雅黑" panose="020B0503020204020204" pitchFamily="34" charset="-122"/>
              </a:rPr>
              <a:t>项目团队中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如果项目比较有野心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配备引擎工程师对提高项目的开发效率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优化运行效率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开发新特性在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ea typeface="微软雅黑" panose="020B0503020204020204" pitchFamily="34" charset="-122"/>
              </a:rPr>
              <a:t>UE4</a:t>
            </a:r>
            <a:r>
              <a:rPr lang="zh-CN" altLang="en-US" dirty="0" smtClean="0">
                <a:ea typeface="微软雅黑" panose="020B0503020204020204" pitchFamily="34" charset="-122"/>
              </a:rPr>
              <a:t>是游戏开发者共同的财富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一起建立强大的技术社区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交流引擎改进使用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帮助</a:t>
            </a:r>
            <a:r>
              <a:rPr lang="en-US" altLang="zh-CN" dirty="0" smtClean="0">
                <a:ea typeface="微软雅黑" panose="020B0503020204020204" pitchFamily="34" charset="-122"/>
              </a:rPr>
              <a:t>EPIC</a:t>
            </a:r>
            <a:r>
              <a:rPr lang="zh-CN" altLang="en-US" dirty="0" smtClean="0">
                <a:ea typeface="微软雅黑" panose="020B0503020204020204" pitchFamily="34" charset="-122"/>
              </a:rPr>
              <a:t>完善改进</a:t>
            </a:r>
            <a:r>
              <a:rPr lang="en-US" altLang="zh-CN" dirty="0" smtClean="0">
                <a:ea typeface="微软雅黑" panose="020B0503020204020204" pitchFamily="34" charset="-122"/>
              </a:rPr>
              <a:t>UE4,</a:t>
            </a:r>
            <a:r>
              <a:rPr lang="zh-CN" altLang="en-US" dirty="0" smtClean="0">
                <a:ea typeface="微软雅黑" panose="020B0503020204020204" pitchFamily="34" charset="-122"/>
              </a:rPr>
              <a:t>就是在帮助游戏开发者</a:t>
            </a:r>
            <a:r>
              <a:rPr lang="en-US" altLang="zh-CN" dirty="0" smtClean="0">
                <a:ea typeface="微软雅黑" panose="020B0503020204020204" pitchFamily="34" charset="-122"/>
              </a:rPr>
              <a:t>.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824" y="6210300"/>
            <a:ext cx="509181" cy="55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8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相关程序资料下载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</a:t>
            </a:r>
            <a:r>
              <a:rPr lang="en-US" altLang="zh-CN" dirty="0" smtClean="0">
                <a:hlinkClick r:id="rId2"/>
              </a:rPr>
              <a:t>://github.com/dragonsn/open_day_sharing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499" y="6276177"/>
            <a:ext cx="436676" cy="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4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docs.unrealengine.com/latest/INT/Engine/Animation/Tools/VertexAnimationTool/index.html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https://www.sidefx.com/community/fx-adventures-in-uncharted-4-a-thiefs-end</a:t>
            </a:r>
            <a:r>
              <a:rPr lang="en-US" altLang="zh-CN" dirty="0" smtClean="0">
                <a:hlinkClick r:id="rId3"/>
              </a:rPr>
              <a:t>/</a:t>
            </a:r>
            <a:endParaRPr lang="en-US" altLang="zh-CN" dirty="0" smtClean="0"/>
          </a:p>
          <a:p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blog.baia-network.org/baiablog/2014/12/salvatore-sanfilippo-from-sicily-redis.html</a:t>
            </a:r>
            <a:endParaRPr lang="en-US" altLang="zh-CN" dirty="0" smtClean="0"/>
          </a:p>
          <a:p>
            <a:r>
              <a:rPr lang="en-US" altLang="zh-CN" dirty="0">
                <a:hlinkClick r:id="rId5"/>
              </a:rPr>
              <a:t>https://</a:t>
            </a:r>
            <a:r>
              <a:rPr lang="en-US" altLang="zh-CN" dirty="0" smtClean="0">
                <a:hlinkClick r:id="rId5"/>
              </a:rPr>
              <a:t>forums.unrealengine.com/showthread.php?70150-Toon-shading-model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499" y="6276177"/>
            <a:ext cx="436676" cy="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8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谢谢</a:t>
            </a:r>
            <a:endParaRPr lang="en-US" dirty="0">
              <a:ea typeface="微软雅黑" panose="020B0503020204020204" pitchFamily="34" charset="-122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12" y="1731963"/>
            <a:ext cx="7228851" cy="40592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499" y="6276177"/>
            <a:ext cx="436676" cy="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9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1" y="638176"/>
            <a:ext cx="9458324" cy="5295900"/>
          </a:xfrm>
        </p:spPr>
      </p:pic>
    </p:spTree>
    <p:extLst>
      <p:ext uri="{BB962C8B-B14F-4D97-AF65-F5344CB8AC3E}">
        <p14:creationId xmlns:p14="http://schemas.microsoft.com/office/powerpoint/2010/main" val="162355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微软雅黑" panose="020B0503020204020204" pitchFamily="34" charset="-122"/>
              </a:rPr>
              <a:t>UE4 </a:t>
            </a:r>
            <a:r>
              <a:rPr lang="zh-CN" altLang="en-US" dirty="0" smtClean="0">
                <a:ea typeface="微软雅黑" panose="020B0503020204020204" pitchFamily="34" charset="-122"/>
              </a:rPr>
              <a:t>印象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微软雅黑" panose="020B0503020204020204" pitchFamily="34" charset="-122"/>
              </a:rPr>
              <a:t>UC Script=&gt;BP</a:t>
            </a:r>
            <a:r>
              <a:rPr lang="zh-CN" altLang="en-US" dirty="0" smtClean="0">
                <a:ea typeface="微软雅黑" panose="020B0503020204020204" pitchFamily="34" charset="-122"/>
              </a:rPr>
              <a:t>系统串起</a:t>
            </a:r>
            <a:r>
              <a:rPr lang="en-US" altLang="zh-CN" dirty="0" smtClean="0">
                <a:ea typeface="微软雅黑" panose="020B0503020204020204" pitchFamily="34" charset="-122"/>
              </a:rPr>
              <a:t>UE4</a:t>
            </a:r>
            <a:r>
              <a:rPr lang="zh-CN" altLang="en-US" dirty="0" smtClean="0">
                <a:ea typeface="微软雅黑" panose="020B0503020204020204" pitchFamily="34" charset="-122"/>
              </a:rPr>
              <a:t>各个功能模块</a:t>
            </a:r>
            <a:r>
              <a:rPr lang="en-US" altLang="zh-CN" dirty="0" smtClean="0">
                <a:ea typeface="微软雅黑" panose="020B0503020204020204" pitchFamily="34" charset="-122"/>
              </a:rPr>
              <a:t>.</a:t>
            </a:r>
          </a:p>
          <a:p>
            <a:r>
              <a:rPr lang="en-US" altLang="zh-CN" b="1" dirty="0">
                <a:effectLst/>
                <a:ea typeface="微软雅黑" panose="020B0503020204020204" pitchFamily="34" charset="-122"/>
              </a:rPr>
              <a:t>M</a:t>
            </a:r>
            <a:r>
              <a:rPr lang="en-US" altLang="zh-CN" b="1" dirty="0" smtClean="0">
                <a:effectLst/>
                <a:ea typeface="微软雅黑" panose="020B0503020204020204" pitchFamily="34" charset="-122"/>
              </a:rPr>
              <a:t>onolith</a:t>
            </a:r>
            <a:r>
              <a:rPr lang="en-US" altLang="zh-CN" dirty="0">
                <a:effectLst/>
                <a:ea typeface="微软雅黑" panose="020B0503020204020204" pitchFamily="34" charset="-122"/>
              </a:rPr>
              <a:t> </a:t>
            </a:r>
            <a:r>
              <a:rPr lang="en-US" altLang="zh-CN" dirty="0" smtClean="0">
                <a:effectLst/>
                <a:ea typeface="微软雅黑" panose="020B0503020204020204" pitchFamily="34" charset="-122"/>
              </a:rPr>
              <a:t>=&gt;</a:t>
            </a:r>
            <a:r>
              <a:rPr lang="zh-CN" altLang="en-US" dirty="0" smtClean="0">
                <a:effectLst/>
                <a:ea typeface="微软雅黑" panose="020B0503020204020204" pitchFamily="34" charset="-122"/>
              </a:rPr>
              <a:t>基于</a:t>
            </a:r>
            <a:r>
              <a:rPr lang="zh-CN" altLang="en-US" dirty="0" smtClean="0">
                <a:ea typeface="微软雅黑" panose="020B0503020204020204" pitchFamily="34" charset="-122"/>
              </a:rPr>
              <a:t>插件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也可以方便加入第三方库和软件</a:t>
            </a:r>
            <a:r>
              <a:rPr lang="en-US" altLang="zh-CN" dirty="0" smtClean="0">
                <a:ea typeface="微软雅黑" panose="020B0503020204020204" pitchFamily="34" charset="-122"/>
              </a:rPr>
              <a:t>.</a:t>
            </a:r>
          </a:p>
          <a:p>
            <a:r>
              <a:rPr lang="zh-CN" altLang="en-US" dirty="0" smtClean="0">
                <a:ea typeface="微软雅黑" panose="020B0503020204020204" pitchFamily="34" charset="-122"/>
              </a:rPr>
              <a:t>单一的</a:t>
            </a:r>
            <a:r>
              <a:rPr lang="en-US" altLang="zh-CN" dirty="0" smtClean="0">
                <a:ea typeface="微软雅黑" panose="020B0503020204020204" pitchFamily="34" charset="-122"/>
              </a:rPr>
              <a:t>FPS,TPS</a:t>
            </a:r>
            <a:r>
              <a:rPr lang="zh-CN" altLang="en-US" dirty="0" smtClean="0">
                <a:ea typeface="微软雅黑" panose="020B0503020204020204" pitchFamily="34" charset="-122"/>
              </a:rPr>
              <a:t>模板</a:t>
            </a:r>
            <a:r>
              <a:rPr lang="en-US" altLang="zh-CN" dirty="0" smtClean="0">
                <a:ea typeface="微软雅黑" panose="020B0503020204020204" pitchFamily="34" charset="-122"/>
              </a:rPr>
              <a:t>=&gt;</a:t>
            </a:r>
            <a:r>
              <a:rPr lang="zh-CN" altLang="en-US" dirty="0">
                <a:ea typeface="微软雅黑" panose="020B0503020204020204" pitchFamily="34" charset="-122"/>
              </a:rPr>
              <a:t>丰富的游戏模板</a:t>
            </a:r>
            <a:r>
              <a:rPr lang="en-US" altLang="zh-CN" dirty="0">
                <a:ea typeface="微软雅黑" panose="020B0503020204020204" pitchFamily="34" charset="-122"/>
              </a:rPr>
              <a:t>.</a:t>
            </a:r>
          </a:p>
          <a:p>
            <a:pPr marL="36900" indent="0">
              <a:buNone/>
            </a:pP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80" y="3922178"/>
            <a:ext cx="2062965" cy="18203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95" y="3922178"/>
            <a:ext cx="2543961" cy="1869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13" y="3922178"/>
            <a:ext cx="2893940" cy="186902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470313" y="4463408"/>
            <a:ext cx="906494" cy="621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7391837" y="4435275"/>
            <a:ext cx="906494" cy="621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499" y="6276177"/>
            <a:ext cx="436676" cy="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0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46" y="638176"/>
            <a:ext cx="9414933" cy="5295900"/>
          </a:xfrm>
        </p:spPr>
      </p:pic>
    </p:spTree>
    <p:extLst>
      <p:ext uri="{BB962C8B-B14F-4D97-AF65-F5344CB8AC3E}">
        <p14:creationId xmlns:p14="http://schemas.microsoft.com/office/powerpoint/2010/main" val="406581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1" y="638176"/>
            <a:ext cx="8467724" cy="5843914"/>
          </a:xfrm>
        </p:spPr>
      </p:pic>
    </p:spTree>
    <p:extLst>
      <p:ext uri="{BB962C8B-B14F-4D97-AF65-F5344CB8AC3E}">
        <p14:creationId xmlns:p14="http://schemas.microsoft.com/office/powerpoint/2010/main" val="234561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Q&amp;A</a:t>
            </a:r>
            <a:br>
              <a:rPr lang="en-US" altLang="zh-CN" dirty="0" smtClean="0"/>
            </a:br>
            <a:endParaRPr lang="en-US" dirty="0"/>
          </a:p>
        </p:txBody>
      </p:sp>
      <p:sp>
        <p:nvSpPr>
          <p:cNvPr id="5" name="Shape 54"/>
          <p:cNvSpPr txBox="1">
            <a:spLocks/>
          </p:cNvSpPr>
          <p:nvPr/>
        </p:nvSpPr>
        <p:spPr>
          <a:xfrm>
            <a:off x="2869543" y="2261001"/>
            <a:ext cx="6289577" cy="9489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101583" tIns="101583" rIns="101583" bIns="101583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sz="4800" smtClean="0">
                <a:latin typeface="Helvetica Neue" charset="0"/>
                <a:ea typeface="Helvetica Neue" charset="0"/>
                <a:cs typeface="Helvetica Neue" charset="0"/>
              </a:rPr>
              <a:t>R</a:t>
            </a:r>
            <a:r>
              <a:rPr lang="en" sz="480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v</a:t>
            </a:r>
            <a:r>
              <a:rPr lang="en" sz="4800" smtClean="0">
                <a:latin typeface="Helvetica Neue" charset="0"/>
                <a:ea typeface="Helvetica Neue" charset="0"/>
                <a:cs typeface="Helvetica Neue" charset="0"/>
              </a:rPr>
              <a:t>R</a:t>
            </a:r>
            <a:endParaRPr lang="en" sz="4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Shape 55"/>
          <p:cNvSpPr txBox="1">
            <a:spLocks/>
          </p:cNvSpPr>
          <p:nvPr/>
        </p:nvSpPr>
        <p:spPr>
          <a:xfrm>
            <a:off x="2697508" y="2964018"/>
            <a:ext cx="6633646" cy="8806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101583" tIns="101583" rIns="101583" bIns="101583" rtlCol="0" anchor="t" anchorCtr="0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" sz="28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Revolution Virtual </a:t>
            </a:r>
            <a:r>
              <a:rPr lang="en" sz="2800" b="1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Reality</a:t>
            </a:r>
          </a:p>
          <a:p>
            <a:r>
              <a:rPr lang="en" sz="1800" dirty="0" smtClean="0">
                <a:latin typeface="Helvetica Neue" charset="0"/>
                <a:ea typeface="Helvetica Neue" charset="0"/>
                <a:cs typeface="Helvetica Neue" charset="0"/>
              </a:rPr>
              <a:t>A Red Accent Studios Division</a:t>
            </a:r>
            <a:endParaRPr lang="en" sz="1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63"/>
          <a:stretch/>
        </p:blipFill>
        <p:spPr>
          <a:xfrm>
            <a:off x="1442331" y="3989176"/>
            <a:ext cx="9144000" cy="22401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8" b="21973"/>
          <a:stretch/>
        </p:blipFill>
        <p:spPr>
          <a:xfrm>
            <a:off x="1162050" y="447675"/>
            <a:ext cx="9144000" cy="1993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499" y="6276177"/>
            <a:ext cx="436676" cy="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7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4" y="697832"/>
            <a:ext cx="10451115" cy="5598694"/>
          </a:xfrm>
        </p:spPr>
      </p:pic>
      <p:sp>
        <p:nvSpPr>
          <p:cNvPr id="5" name="TextBox 4"/>
          <p:cNvSpPr txBox="1"/>
          <p:nvPr/>
        </p:nvSpPr>
        <p:spPr>
          <a:xfrm>
            <a:off x="2342146" y="1860883"/>
            <a:ext cx="4628147" cy="230832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微软雅黑" panose="020B0503020204020204" pitchFamily="34" charset="-122"/>
              </a:rPr>
              <a:t>March 19, 2014: Unreal 4 Open Source</a:t>
            </a:r>
          </a:p>
          <a:p>
            <a:endParaRPr lang="zh-CN" altLang="en-US" sz="3600" dirty="0"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61283" y="3440394"/>
            <a:ext cx="4628147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</a:rPr>
              <a:t>March 2, 2015, Unreal Engine 4 is available to everyone for </a:t>
            </a:r>
            <a:r>
              <a:rPr lang="en-US" altLang="zh-CN" sz="3200" dirty="0" smtClean="0">
                <a:latin typeface="微软雅黑" panose="020B0503020204020204" pitchFamily="34" charset="-122"/>
              </a:rPr>
              <a:t>free</a:t>
            </a:r>
            <a:endParaRPr lang="zh-CN" altLang="en-US" sz="3200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083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新纪元</a:t>
            </a:r>
            <a:r>
              <a:rPr lang="en-US" altLang="zh-CN" dirty="0" smtClean="0">
                <a:ea typeface="微软雅黑" panose="020B0503020204020204" pitchFamily="34" charset="-122"/>
              </a:rPr>
              <a:t>,UE4 </a:t>
            </a:r>
            <a:r>
              <a:rPr lang="zh-CN" altLang="en-US" dirty="0" smtClean="0">
                <a:ea typeface="微软雅黑" panose="020B0503020204020204" pitchFamily="34" charset="-122"/>
              </a:rPr>
              <a:t>相关项目开源共享爆发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682892"/>
            <a:ext cx="7372367" cy="166575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6" y="3451493"/>
            <a:ext cx="7372366" cy="17023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61971" y="1580050"/>
            <a:ext cx="2535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</a:rPr>
              <a:t>.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EPIC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带头作用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市场发达程度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引擎代码修改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便利的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477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479" y="1884946"/>
            <a:ext cx="10353762" cy="2646948"/>
          </a:xfrm>
        </p:spPr>
        <p:txBody>
          <a:bodyPr>
            <a:normAutofit/>
          </a:bodyPr>
          <a:lstStyle/>
          <a:p>
            <a:r>
              <a:rPr lang="en-US" altLang="zh-CN" sz="5400" dirty="0" smtClean="0"/>
              <a:t>UE4</a:t>
            </a:r>
            <a:r>
              <a:rPr lang="zh-CN" altLang="en-US" sz="5400" dirty="0" smtClean="0"/>
              <a:t>开源的划时代意义</a:t>
            </a:r>
            <a:r>
              <a:rPr lang="zh-CN" altLang="en-US" sz="5400" dirty="0"/>
              <a:t>之</a:t>
            </a:r>
            <a:r>
              <a:rPr lang="zh-CN" altLang="en-US" sz="5400" dirty="0" smtClean="0"/>
              <a:t>一</a:t>
            </a:r>
            <a:r>
              <a:rPr lang="en-US" altLang="zh-CN" sz="5400" dirty="0" smtClean="0"/>
              <a:t>:</a:t>
            </a:r>
            <a:br>
              <a:rPr lang="en-US" altLang="zh-CN" sz="5400" dirty="0" smtClean="0"/>
            </a:br>
            <a:r>
              <a:rPr lang="zh-CN" altLang="en-US" sz="5400" dirty="0" smtClean="0"/>
              <a:t>修改引擎</a:t>
            </a:r>
            <a:r>
              <a:rPr lang="en-US" altLang="zh-CN" sz="5400" dirty="0" smtClean="0"/>
              <a:t>,</a:t>
            </a:r>
            <a:r>
              <a:rPr lang="zh-CN" altLang="en-US" sz="5400" dirty="0" smtClean="0"/>
              <a:t>定制特性</a:t>
            </a:r>
            <a:endParaRPr lang="zh-CN" alt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499" y="6276177"/>
            <a:ext cx="436676" cy="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3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561475"/>
            <a:ext cx="10353762" cy="5229726"/>
          </a:xfrm>
        </p:spPr>
        <p:txBody>
          <a:bodyPr/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仍然有些特性</a:t>
            </a:r>
            <a:r>
              <a:rPr lang="en-US" altLang="zh-CN" dirty="0" smtClean="0">
                <a:ea typeface="微软雅黑" panose="020B0503020204020204" pitchFamily="34" charset="-122"/>
              </a:rPr>
              <a:t>(</a:t>
            </a:r>
            <a:r>
              <a:rPr lang="en-US" altLang="zh-CN" dirty="0" err="1" smtClean="0">
                <a:ea typeface="微软雅黑" panose="020B0503020204020204" pitchFamily="34" charset="-122"/>
              </a:rPr>
              <a:t>usf</a:t>
            </a:r>
            <a:r>
              <a:rPr lang="en-US" altLang="zh-CN" dirty="0" smtClean="0"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ea typeface="微软雅黑" panose="020B0503020204020204" pitchFamily="34" charset="-122"/>
              </a:rPr>
              <a:t>shader</a:t>
            </a:r>
            <a:r>
              <a:rPr lang="en-US" altLang="zh-CN" dirty="0" smtClean="0">
                <a:ea typeface="微软雅黑" panose="020B0503020204020204" pitchFamily="34" charset="-122"/>
              </a:rPr>
              <a:t> coder ,material </a:t>
            </a:r>
            <a:r>
              <a:rPr lang="en-US" altLang="zh-CN" dirty="0" err="1" smtClean="0">
                <a:ea typeface="微软雅黑" panose="020B0503020204020204" pitchFamily="34" charset="-122"/>
              </a:rPr>
              <a:t>node,shading</a:t>
            </a:r>
            <a:r>
              <a:rPr lang="en-US" altLang="zh-CN" dirty="0" smtClean="0">
                <a:ea typeface="微软雅黑" panose="020B0503020204020204" pitchFamily="34" charset="-122"/>
              </a:rPr>
              <a:t> model…)</a:t>
            </a:r>
            <a:r>
              <a:rPr lang="zh-CN" altLang="en-US" dirty="0" smtClean="0">
                <a:ea typeface="微软雅黑" panose="020B0503020204020204" pitchFamily="34" charset="-122"/>
              </a:rPr>
              <a:t>在插件中进行开发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</a:p>
          <a:p>
            <a:r>
              <a:rPr lang="zh-CN" altLang="en-US" dirty="0" smtClean="0">
                <a:ea typeface="微软雅黑" panose="020B0503020204020204" pitchFamily="34" charset="-122"/>
              </a:rPr>
              <a:t>和一些定义在代码中的常量</a:t>
            </a:r>
            <a:r>
              <a:rPr lang="en-US" altLang="zh-CN" dirty="0" smtClean="0">
                <a:ea typeface="微软雅黑" panose="020B0503020204020204" pitchFamily="34" charset="-122"/>
              </a:rPr>
              <a:t>(texture </a:t>
            </a:r>
            <a:r>
              <a:rPr lang="en-US" altLang="zh-CN" dirty="0" err="1" smtClean="0">
                <a:ea typeface="微软雅黑" panose="020B0503020204020204" pitchFamily="34" charset="-122"/>
              </a:rPr>
              <a:t>group,max</a:t>
            </a:r>
            <a:r>
              <a:rPr lang="en-US" altLang="zh-CN" dirty="0" smtClean="0">
                <a:ea typeface="微软雅黑" panose="020B0503020204020204" pitchFamily="34" charset="-122"/>
              </a:rPr>
              <a:t> light channel),</a:t>
            </a:r>
            <a:r>
              <a:rPr lang="zh-CN" altLang="en-US" dirty="0" smtClean="0">
                <a:ea typeface="微软雅黑" panose="020B0503020204020204" pitchFamily="34" charset="-122"/>
              </a:rPr>
              <a:t>需要修改引擎代码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</a:p>
          <a:p>
            <a:r>
              <a:rPr lang="zh-CN" altLang="en-US" dirty="0" smtClean="0">
                <a:ea typeface="微软雅黑" panose="020B0503020204020204" pitchFamily="34" charset="-122"/>
              </a:rPr>
              <a:t> 有授权开发者可以集成不同分支</a:t>
            </a:r>
            <a:r>
              <a:rPr lang="zh-CN" altLang="en-US" dirty="0">
                <a:ea typeface="微软雅黑" panose="020B0503020204020204" pitchFamily="34" charset="-122"/>
              </a:rPr>
              <a:t>的</a:t>
            </a:r>
            <a:r>
              <a:rPr lang="zh-CN" altLang="en-US" dirty="0" smtClean="0">
                <a:ea typeface="微软雅黑" panose="020B0503020204020204" pitchFamily="34" charset="-122"/>
              </a:rPr>
              <a:t>尚未发布的引擎特性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98" y="2588698"/>
            <a:ext cx="5972778" cy="34180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499" y="6276177"/>
            <a:ext cx="436676" cy="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4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561475"/>
            <a:ext cx="10353762" cy="5229726"/>
          </a:xfrm>
        </p:spPr>
        <p:txBody>
          <a:bodyPr/>
          <a:lstStyle/>
          <a:p>
            <a:r>
              <a:rPr lang="zh-CN" altLang="en-US" sz="2800" dirty="0" smtClean="0">
                <a:ea typeface="微软雅黑" panose="020B0503020204020204" pitchFamily="34" charset="-122"/>
              </a:rPr>
              <a:t>特殊需求例子</a:t>
            </a:r>
            <a:r>
              <a:rPr lang="en-US" altLang="zh-CN" sz="2800" dirty="0" smtClean="0">
                <a:ea typeface="微软雅黑" panose="020B0503020204020204" pitchFamily="34" charset="-122"/>
              </a:rPr>
              <a:t>: </a:t>
            </a:r>
            <a:r>
              <a:rPr lang="zh-CN" altLang="en-US" sz="2800" dirty="0" smtClean="0">
                <a:ea typeface="微软雅黑" panose="020B0503020204020204" pitchFamily="34" charset="-122"/>
              </a:rPr>
              <a:t>基于</a:t>
            </a:r>
            <a:r>
              <a:rPr lang="en-US" altLang="zh-CN" sz="2800" dirty="0" smtClean="0">
                <a:ea typeface="微软雅黑" panose="020B0503020204020204" pitchFamily="34" charset="-122"/>
              </a:rPr>
              <a:t>UE4</a:t>
            </a:r>
            <a:r>
              <a:rPr lang="zh-CN" altLang="en-US" sz="2800" dirty="0" smtClean="0">
                <a:ea typeface="微软雅黑" panose="020B0503020204020204" pitchFamily="34" charset="-122"/>
              </a:rPr>
              <a:t>的</a:t>
            </a:r>
            <a:r>
              <a:rPr lang="en-US" altLang="zh-CN" sz="2800" dirty="0" smtClean="0">
                <a:ea typeface="微软雅黑" panose="020B0503020204020204" pitchFamily="34" charset="-122"/>
              </a:rPr>
              <a:t>RTS</a:t>
            </a:r>
          </a:p>
          <a:p>
            <a:pPr lvl="1"/>
            <a:r>
              <a:rPr lang="zh-CN" altLang="en-US" sz="2400" dirty="0" smtClean="0">
                <a:ea typeface="微软雅黑" panose="020B0503020204020204" pitchFamily="34" charset="-122"/>
              </a:rPr>
              <a:t>需要支持同屏支持大量带动画角色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.</a:t>
            </a:r>
          </a:p>
          <a:p>
            <a:pPr lvl="1"/>
            <a:r>
              <a:rPr lang="zh-CN" altLang="en-US" sz="2400" dirty="0" smtClean="0">
                <a:ea typeface="微软雅黑" panose="020B0503020204020204" pitchFamily="34" charset="-122"/>
              </a:rPr>
              <a:t>支持锁帧网络模型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,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游戏计算结果有可确定性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.</a:t>
            </a:r>
          </a:p>
          <a:p>
            <a:pPr lvl="1"/>
            <a:r>
              <a:rPr lang="zh-CN" altLang="en-US" sz="2400" dirty="0" smtClean="0">
                <a:ea typeface="微软雅黑" panose="020B0503020204020204" pitchFamily="34" charset="-122"/>
              </a:rPr>
              <a:t>大量同屏光源和粒子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 smtClean="0">
                <a:ea typeface="微软雅黑" panose="020B0503020204020204" pitchFamily="34" charset="-122"/>
              </a:rPr>
              <a:t>和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ENDWAR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引擎开发的工作量对比，</a:t>
            </a:r>
            <a:r>
              <a:rPr lang="en-US" altLang="zh-CN" sz="2400" dirty="0" err="1" smtClean="0">
                <a:ea typeface="微软雅黑" panose="020B0503020204020204" pitchFamily="34" charset="-122"/>
              </a:rPr>
              <a:t>Endwar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基本上从网络，物理到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AI,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到渲染都深度定制，引擎版本基本无法升级，基于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UE4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可以将核心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AI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，网络模块移到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RTS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插件中实现，仅仅修改少部分必要引擎代码，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MERGE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新版本引擎的工作量大大减少。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lvl="1"/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499" y="6276177"/>
            <a:ext cx="436676" cy="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8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561475"/>
            <a:ext cx="10353762" cy="5229726"/>
          </a:xfrm>
        </p:spPr>
        <p:txBody>
          <a:bodyPr/>
          <a:lstStyle/>
          <a:p>
            <a:pPr lvl="1"/>
            <a:r>
              <a:rPr lang="en-US" altLang="zh-CN" dirty="0" smtClean="0">
                <a:ea typeface="微软雅黑" panose="020B0503020204020204" pitchFamily="34" charset="-122"/>
              </a:rPr>
              <a:t>New engine feature: </a:t>
            </a:r>
            <a:r>
              <a:rPr lang="en-US" altLang="zh-CN" dirty="0">
                <a:ea typeface="微软雅黑" panose="020B0503020204020204" pitchFamily="34" charset="-122"/>
              </a:rPr>
              <a:t>instanced </a:t>
            </a:r>
            <a:r>
              <a:rPr lang="en-US" altLang="zh-CN" dirty="0" smtClean="0">
                <a:ea typeface="微软雅黑" panose="020B0503020204020204" pitchFamily="34" charset="-122"/>
              </a:rPr>
              <a:t>static </a:t>
            </a:r>
            <a:r>
              <a:rPr lang="en-US" altLang="zh-CN" dirty="0">
                <a:ea typeface="微软雅黑" panose="020B0503020204020204" pitchFamily="34" charset="-122"/>
              </a:rPr>
              <a:t>mesh </a:t>
            </a:r>
            <a:r>
              <a:rPr lang="en-US" altLang="zh-CN" dirty="0" smtClean="0">
                <a:ea typeface="微软雅黑" panose="020B0503020204020204" pitchFamily="34" charset="-122"/>
              </a:rPr>
              <a:t> with texture based vertex animation </a:t>
            </a:r>
          </a:p>
          <a:p>
            <a:pPr lvl="2"/>
            <a:r>
              <a:rPr lang="en-US" altLang="zh-CN" dirty="0" smtClean="0">
                <a:ea typeface="微软雅黑" panose="020B0503020204020204" pitchFamily="34" charset="-122"/>
              </a:rPr>
              <a:t>Uncharted 4</a:t>
            </a:r>
            <a:r>
              <a:rPr lang="zh-CN" altLang="en-US" dirty="0" smtClean="0">
                <a:ea typeface="微软雅黑" panose="020B0503020204020204" pitchFamily="34" charset="-122"/>
              </a:rPr>
              <a:t>中使用顶点动画技术</a:t>
            </a:r>
            <a:endParaRPr lang="en-US" altLang="zh-CN" dirty="0" smtClean="0">
              <a:ea typeface="微软雅黑" panose="020B0503020204020204" pitchFamily="34" charset="-122"/>
            </a:endParaRPr>
          </a:p>
          <a:p>
            <a:pPr lvl="2"/>
            <a:r>
              <a:rPr lang="en-US" altLang="zh-CN" dirty="0" smtClean="0">
                <a:ea typeface="微软雅黑" panose="020B0503020204020204" pitchFamily="34" charset="-122"/>
              </a:rPr>
              <a:t>Instanced Mesh </a:t>
            </a:r>
            <a:r>
              <a:rPr lang="zh-CN" altLang="en-US" dirty="0" smtClean="0">
                <a:ea typeface="微软雅黑" panose="020B0503020204020204" pitchFamily="34" charset="-122"/>
              </a:rPr>
              <a:t>对性能帮助巨大</a:t>
            </a:r>
            <a:r>
              <a:rPr lang="en-US" altLang="zh-CN" dirty="0" smtClean="0"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ea typeface="微软雅黑" panose="020B0503020204020204" pitchFamily="34" charset="-122"/>
              </a:rPr>
              <a:t>但只支持</a:t>
            </a:r>
            <a:r>
              <a:rPr lang="en-US" altLang="zh-CN" dirty="0" smtClean="0">
                <a:ea typeface="微软雅黑" panose="020B0503020204020204" pitchFamily="34" charset="-122"/>
              </a:rPr>
              <a:t>STATIC MESH</a:t>
            </a:r>
          </a:p>
          <a:p>
            <a:pPr lvl="2"/>
            <a:r>
              <a:rPr lang="en-US" altLang="zh-CN" dirty="0" smtClean="0">
                <a:ea typeface="微软雅黑" panose="020B0503020204020204" pitchFamily="34" charset="-122"/>
              </a:rPr>
              <a:t>UE4 </a:t>
            </a:r>
            <a:r>
              <a:rPr lang="zh-CN" altLang="en-US" dirty="0" smtClean="0">
                <a:ea typeface="微软雅黑" panose="020B0503020204020204" pitchFamily="34" charset="-122"/>
              </a:rPr>
              <a:t>支持</a:t>
            </a:r>
            <a:r>
              <a:rPr lang="en-US" altLang="zh-CN" dirty="0" smtClean="0">
                <a:ea typeface="微软雅黑" panose="020B0503020204020204" pitchFamily="34" charset="-122"/>
              </a:rPr>
              <a:t>vertex animation tool, </a:t>
            </a:r>
            <a:r>
              <a:rPr lang="zh-CN" altLang="en-US" dirty="0">
                <a:ea typeface="微软雅黑" panose="020B0503020204020204" pitchFamily="34" charset="-122"/>
              </a:rPr>
              <a:t>但</a:t>
            </a:r>
            <a:r>
              <a:rPr lang="zh-CN" altLang="en-US" dirty="0" smtClean="0">
                <a:ea typeface="微软雅黑" panose="020B0503020204020204" pitchFamily="34" charset="-122"/>
              </a:rPr>
              <a:t>是</a:t>
            </a:r>
            <a:r>
              <a:rPr lang="en-US" altLang="zh-CN" dirty="0" smtClean="0">
                <a:ea typeface="微软雅黑" panose="020B0503020204020204" pitchFamily="34" charset="-122"/>
              </a:rPr>
              <a:t>instanced static mesh </a:t>
            </a:r>
            <a:r>
              <a:rPr lang="zh-CN" altLang="en-US" dirty="0" smtClean="0">
                <a:ea typeface="微软雅黑" panose="020B0503020204020204" pitchFamily="34" charset="-122"/>
              </a:rPr>
              <a:t>中只能取到一个基于实例的随机数</a:t>
            </a:r>
            <a:r>
              <a:rPr lang="en-US" altLang="zh-CN" dirty="0" smtClean="0">
                <a:ea typeface="微软雅黑" panose="020B0503020204020204" pitchFamily="34" charset="-122"/>
              </a:rPr>
              <a:t>.</a:t>
            </a:r>
          </a:p>
          <a:p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499" y="6276177"/>
            <a:ext cx="436676" cy="474936"/>
          </a:xfrm>
          <a:prstGeom prst="rect">
            <a:avLst/>
          </a:prstGeom>
        </p:spPr>
      </p:pic>
      <p:pic>
        <p:nvPicPr>
          <p:cNvPr id="6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898" y="2114724"/>
            <a:ext cx="8513416" cy="3990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84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1841</TotalTime>
  <Words>1665</Words>
  <Application>Microsoft Office PowerPoint</Application>
  <PresentationFormat>Widescreen</PresentationFormat>
  <Paragraphs>102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Helvetica Neue</vt:lpstr>
      <vt:lpstr>方正舒体</vt:lpstr>
      <vt:lpstr>微软雅黑</vt:lpstr>
      <vt:lpstr>Trebuchet MS</vt:lpstr>
      <vt:lpstr>Wingdings 2</vt:lpstr>
      <vt:lpstr>Slate</vt:lpstr>
      <vt:lpstr>浅谈UE4开源带来的无限可能</vt:lpstr>
      <vt:lpstr>Unreal</vt:lpstr>
      <vt:lpstr>UE4 印象</vt:lpstr>
      <vt:lpstr>PowerPoint Presentation</vt:lpstr>
      <vt:lpstr>新纪元,UE4 相关项目开源共享爆发</vt:lpstr>
      <vt:lpstr>UE4开源的划时代意义之一: 修改引擎,定制特性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UE4开源的划时代意义之二: :定制优化开发环境流程</vt:lpstr>
      <vt:lpstr>PowerPoint Presentation</vt:lpstr>
      <vt:lpstr>PowerPoint Presentation</vt:lpstr>
      <vt:lpstr>PowerPoint Presentation</vt:lpstr>
      <vt:lpstr>PowerPoint Presentation</vt:lpstr>
      <vt:lpstr>UE4开源的划时代意义之: 知其然,知其所以然的优化和升级</vt:lpstr>
      <vt:lpstr>PowerPoint Presentation</vt:lpstr>
      <vt:lpstr>UE4开源的划时代意义之: 开发者的反馈,引擎质量的上升循环</vt:lpstr>
      <vt:lpstr>三人行必有我师</vt:lpstr>
      <vt:lpstr>PowerPoint Presentation</vt:lpstr>
      <vt:lpstr>https://forums.unrealengine.com/showthread.php?140006-Lightmass-multi-bounced-sky-lighting </vt:lpstr>
      <vt:lpstr>https://forums.unrealengine.com/showthread.php?141594-(Tutorial)-Simi-CelShade-PostProcess-Material-work-with-light-color-point-lights-and-skybox </vt:lpstr>
      <vt:lpstr>如何安全的修改引擎</vt:lpstr>
      <vt:lpstr>小结</vt:lpstr>
      <vt:lpstr>相关程序资料下载</vt:lpstr>
      <vt:lpstr>参考</vt:lpstr>
      <vt:lpstr>谢谢</vt:lpstr>
      <vt:lpstr>PowerPoint Presentation</vt:lpstr>
      <vt:lpstr>PowerPoint Presentation</vt:lpstr>
      <vt:lpstr>PowerPoint Presentation</vt:lpstr>
      <vt:lpstr>Q&amp;A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UNREAL 引擎的定制</dc:title>
  <dc:creator>shennan</dc:creator>
  <cp:lastModifiedBy>shennan</cp:lastModifiedBy>
  <cp:revision>163</cp:revision>
  <dcterms:created xsi:type="dcterms:W3CDTF">2017-03-28T08:55:22Z</dcterms:created>
  <dcterms:modified xsi:type="dcterms:W3CDTF">2017-04-23T12:05:29Z</dcterms:modified>
</cp:coreProperties>
</file>